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4"/>
  </p:notesMasterIdLst>
  <p:sldIdLst>
    <p:sldId id="256" r:id="rId5"/>
    <p:sldId id="606" r:id="rId6"/>
    <p:sldId id="607" r:id="rId7"/>
    <p:sldId id="608" r:id="rId8"/>
    <p:sldId id="609" r:id="rId9"/>
    <p:sldId id="610" r:id="rId10"/>
    <p:sldId id="611" r:id="rId11"/>
    <p:sldId id="612" r:id="rId12"/>
    <p:sldId id="613" r:id="rId13"/>
    <p:sldId id="614" r:id="rId14"/>
    <p:sldId id="615" r:id="rId15"/>
    <p:sldId id="616" r:id="rId16"/>
    <p:sldId id="617" r:id="rId17"/>
    <p:sldId id="618" r:id="rId18"/>
    <p:sldId id="619" r:id="rId19"/>
    <p:sldId id="604" r:id="rId20"/>
    <p:sldId id="605" r:id="rId21"/>
    <p:sldId id="495" r:id="rId22"/>
    <p:sldId id="454" r:id="rId2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19"/>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varScale="1">
        <p:scale>
          <a:sx n="91" d="100"/>
          <a:sy n="91" d="100"/>
        </p:scale>
        <p:origin x="44" y="8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channel9.msdn.com/Events/TechEd/NorthAmerica/2014/DEV-B35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4/28/2015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603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4/28/2015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174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4/28/2015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01495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614663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4/28/2015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42048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Demo flow can be found at </a:t>
            </a:r>
            <a:r>
              <a:rPr lang="en-US" sz="1200" dirty="0" smtClean="0">
                <a:hlinkClick r:id="rId3"/>
              </a:rPr>
              <a:t>http://channel9.msdn.com/Events/TechEd/NorthAmerica/2014/DEV-B351</a:t>
            </a:r>
            <a:r>
              <a:rPr lang="en-US" sz="120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35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Introduction to Azure API Management</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So you want an API program?</a:t>
            </a:r>
            <a:endParaRPr lang="en-US" dirty="0"/>
          </a:p>
        </p:txBody>
      </p:sp>
      <p:sp>
        <p:nvSpPr>
          <p:cNvPr id="3" name="Text Placeholder 2"/>
          <p:cNvSpPr>
            <a:spLocks noGrp="1"/>
          </p:cNvSpPr>
          <p:nvPr>
            <p:ph sz="quarter" idx="10"/>
          </p:nvPr>
        </p:nvSpPr>
        <p:spPr>
          <a:prstGeom prst="rect">
            <a:avLst/>
          </a:prstGeom>
        </p:spPr>
        <p:txBody>
          <a:bodyPr/>
          <a:lstStyle/>
          <a:p>
            <a:r>
              <a:rPr lang="en-US" sz="3200" dirty="0" smtClean="0"/>
              <a:t>How do you </a:t>
            </a:r>
            <a:r>
              <a:rPr lang="en-US" sz="3200" b="1" dirty="0" smtClean="0"/>
              <a:t>engage with developers?</a:t>
            </a:r>
          </a:p>
          <a:p>
            <a:r>
              <a:rPr lang="en-US" sz="3200" dirty="0" smtClean="0"/>
              <a:t>How do you </a:t>
            </a:r>
            <a:r>
              <a:rPr lang="en-US" sz="3200" b="1" dirty="0" smtClean="0"/>
              <a:t>reduce TTFSC?</a:t>
            </a:r>
          </a:p>
          <a:p>
            <a:r>
              <a:rPr lang="en-US" sz="3200" dirty="0"/>
              <a:t>How do you </a:t>
            </a:r>
            <a:r>
              <a:rPr lang="en-US" sz="3200" b="1" dirty="0"/>
              <a:t>enforce your business policies</a:t>
            </a:r>
            <a:r>
              <a:rPr lang="en-US" sz="3200" b="1" dirty="0" smtClean="0"/>
              <a:t>?</a:t>
            </a:r>
            <a:endParaRPr lang="en-US" sz="3200" dirty="0" smtClean="0"/>
          </a:p>
          <a:p>
            <a:r>
              <a:rPr lang="en-US" sz="3200" dirty="0" smtClean="0"/>
              <a:t>How </a:t>
            </a:r>
            <a:r>
              <a:rPr lang="en-US" sz="3200" dirty="0"/>
              <a:t>do you </a:t>
            </a:r>
            <a:r>
              <a:rPr lang="en-US" sz="3200" b="1" dirty="0"/>
              <a:t>make your legacy API modern</a:t>
            </a:r>
            <a:r>
              <a:rPr lang="en-US" sz="3200" b="1" dirty="0" smtClean="0"/>
              <a:t>?</a:t>
            </a:r>
            <a:endParaRPr lang="en-US" sz="3200" dirty="0" smtClean="0"/>
          </a:p>
          <a:p>
            <a:r>
              <a:rPr lang="en-US" sz="3200" dirty="0" smtClean="0"/>
              <a:t>How do you </a:t>
            </a:r>
            <a:r>
              <a:rPr lang="en-US" sz="3200" b="1" dirty="0" smtClean="0"/>
              <a:t>understand their behavior?</a:t>
            </a:r>
          </a:p>
          <a:p>
            <a:r>
              <a:rPr lang="en-US" sz="3200" dirty="0" smtClean="0"/>
              <a:t>How do you </a:t>
            </a:r>
            <a:r>
              <a:rPr lang="en-US" sz="3200" b="1" dirty="0" smtClean="0"/>
              <a:t>protect your core business systems?</a:t>
            </a:r>
          </a:p>
        </p:txBody>
      </p:sp>
      <p:sp>
        <p:nvSpPr>
          <p:cNvPr id="4" name="Rectangle 3"/>
          <p:cNvSpPr/>
          <p:nvPr/>
        </p:nvSpPr>
        <p:spPr bwMode="auto">
          <a:xfrm rot="20649275">
            <a:off x="-1673015" y="2159065"/>
            <a:ext cx="15538030" cy="261457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dirty="0">
                <a:solidFill>
                  <a:srgbClr val="1D4380"/>
                </a:solidFill>
              </a:rPr>
              <a:t>API Management</a:t>
            </a:r>
          </a:p>
        </p:txBody>
      </p:sp>
    </p:spTree>
    <p:extLst>
      <p:ext uri="{BB962C8B-B14F-4D97-AF65-F5344CB8AC3E}">
        <p14:creationId xmlns:p14="http://schemas.microsoft.com/office/powerpoint/2010/main" val="2708270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42" y="1038535"/>
            <a:ext cx="11477030" cy="4203019"/>
          </a:xfrm>
          <a:prstGeom prst="rect">
            <a:avLst/>
          </a:prstGeom>
        </p:spPr>
      </p:pic>
      <p:grpSp>
        <p:nvGrpSpPr>
          <p:cNvPr id="8" name="Group 7"/>
          <p:cNvGrpSpPr/>
          <p:nvPr/>
        </p:nvGrpSpPr>
        <p:grpSpPr>
          <a:xfrm>
            <a:off x="0" y="4651961"/>
            <a:ext cx="12192000" cy="6067818"/>
            <a:chOff x="-1" y="4744746"/>
            <a:chExt cx="12436475" cy="618949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6190">
              <a:off x="3404750" y="4744746"/>
              <a:ext cx="7802014" cy="6189490"/>
            </a:xfrm>
            <a:prstGeom prst="rect">
              <a:avLst/>
            </a:prstGeom>
          </p:spPr>
        </p:pic>
        <p:sp>
          <p:nvSpPr>
            <p:cNvPr id="7" name="Rectangle 6"/>
            <p:cNvSpPr/>
            <p:nvPr/>
          </p:nvSpPr>
          <p:spPr bwMode="auto">
            <a:xfrm>
              <a:off x="-1" y="6366661"/>
              <a:ext cx="12436475" cy="627864"/>
            </a:xfrm>
            <a:prstGeom prst="rect">
              <a:avLst/>
            </a:prstGeom>
            <a:solidFill>
              <a:srgbClr val="FFFFFF">
                <a:alpha val="58039"/>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TextBox 5"/>
            <p:cNvSpPr txBox="1"/>
            <p:nvPr/>
          </p:nvSpPr>
          <p:spPr>
            <a:xfrm>
              <a:off x="7285037" y="6366661"/>
              <a:ext cx="4343400"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2"/>
                  </a:solidFill>
                </a:rPr>
                <a:t>October 23, 2013</a:t>
              </a:r>
            </a:p>
          </p:txBody>
        </p:sp>
      </p:grpSp>
    </p:spTree>
    <p:extLst>
      <p:ext uri="{BB962C8B-B14F-4D97-AF65-F5344CB8AC3E}">
        <p14:creationId xmlns:p14="http://schemas.microsoft.com/office/powerpoint/2010/main" val="696297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062133" y="3110452"/>
            <a:ext cx="7933273" cy="914344"/>
            <a:chOff x="2423518" y="3172327"/>
            <a:chExt cx="8092352" cy="932678"/>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518" y="3172327"/>
              <a:ext cx="1097268" cy="932678"/>
            </a:xfrm>
            <a:prstGeom prst="rect">
              <a:avLst/>
            </a:prstGeom>
          </p:spPr>
        </p:pic>
        <p:sp>
          <p:nvSpPr>
            <p:cNvPr id="7" name="TextBox 6"/>
            <p:cNvSpPr txBox="1"/>
            <p:nvPr/>
          </p:nvSpPr>
          <p:spPr>
            <a:xfrm>
              <a:off x="3657945" y="3172327"/>
              <a:ext cx="6857925" cy="849463"/>
            </a:xfrm>
            <a:prstGeom prst="rect">
              <a:avLst/>
            </a:prstGeom>
            <a:noFill/>
          </p:spPr>
          <p:txBody>
            <a:bodyPr wrap="square" lIns="179285" tIns="143428" rIns="179285" bIns="143428" rtlCol="0">
              <a:spAutoFit/>
            </a:bodyPr>
            <a:lstStyle/>
            <a:p>
              <a:pPr>
                <a:lnSpc>
                  <a:spcPct val="90000"/>
                </a:lnSpc>
                <a:spcAft>
                  <a:spcPts val="588"/>
                </a:spcAft>
              </a:pPr>
              <a:r>
                <a:rPr lang="en-US" sz="3921" dirty="0">
                  <a:solidFill>
                    <a:schemeClr val="bg2"/>
                  </a:solidFill>
                </a:rPr>
                <a:t>AZURE API MANAGEMENT</a:t>
              </a:r>
            </a:p>
          </p:txBody>
        </p:sp>
      </p:grpSp>
    </p:spTree>
    <p:extLst>
      <p:ext uri="{BB962C8B-B14F-4D97-AF65-F5344CB8AC3E}">
        <p14:creationId xmlns:p14="http://schemas.microsoft.com/office/powerpoint/2010/main" val="381876144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9000" decel="16000" fill="hold" nodeType="withEffect">
                                  <p:stCondLst>
                                    <p:cond delay="0"/>
                                  </p:stCondLst>
                                  <p:childTnLst>
                                    <p:animScale>
                                      <p:cBhvr>
                                        <p:cTn id="6" dur="500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bwMode="auto">
          <a:xfrm>
            <a:off x="5303837" y="830262"/>
            <a:ext cx="2057400" cy="5334000"/>
          </a:xfrm>
          <a:prstGeom prst="rect">
            <a:avLst/>
          </a:prstGeom>
          <a:solidFill>
            <a:srgbClr val="002050">
              <a:lumMod val="7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002050"/>
                </a:solidFill>
                <a:effectLst/>
                <a:uLnTx/>
                <a:uFillTx/>
                <a:latin typeface="Segoe UI"/>
              </a:rPr>
              <a:t>Microsoft Azure API</a:t>
            </a:r>
          </a:p>
        </p:txBody>
      </p:sp>
      <p:sp>
        <p:nvSpPr>
          <p:cNvPr id="70" name="TextBox 69"/>
          <p:cNvSpPr txBox="1"/>
          <p:nvPr/>
        </p:nvSpPr>
        <p:spPr>
          <a:xfrm>
            <a:off x="5273674" y="5323851"/>
            <a:ext cx="2133600" cy="815608"/>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gradFill>
                  <a:gsLst>
                    <a:gs pos="2917">
                      <a:srgbClr val="FFFFFF"/>
                    </a:gs>
                    <a:gs pos="30000">
                      <a:srgbClr val="FFFFFF"/>
                    </a:gs>
                  </a:gsLst>
                  <a:lin ang="5400000" scaled="0"/>
                </a:gradFill>
                <a:effectLst/>
                <a:uLnTx/>
                <a:uFillTx/>
              </a:rPr>
              <a:t>AZURE API </a:t>
            </a:r>
          </a:p>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gradFill>
                  <a:gsLst>
                    <a:gs pos="2917">
                      <a:srgbClr val="FFFFFF"/>
                    </a:gs>
                    <a:gs pos="30000">
                      <a:srgbClr val="FFFFFF"/>
                    </a:gs>
                  </a:gsLst>
                  <a:lin ang="5400000" scaled="0"/>
                </a:gradFill>
                <a:effectLst/>
                <a:uLnTx/>
                <a:uFillTx/>
              </a:rPr>
              <a:t>MANAGEMENT</a:t>
            </a:r>
          </a:p>
        </p:txBody>
      </p:sp>
      <p:grpSp>
        <p:nvGrpSpPr>
          <p:cNvPr id="71" name="Group 70"/>
          <p:cNvGrpSpPr/>
          <p:nvPr/>
        </p:nvGrpSpPr>
        <p:grpSpPr>
          <a:xfrm>
            <a:off x="430350" y="4403078"/>
            <a:ext cx="1827143" cy="1524682"/>
            <a:chOff x="430350" y="4403078"/>
            <a:chExt cx="1827143" cy="1524682"/>
          </a:xfrm>
        </p:grpSpPr>
        <p:grpSp>
          <p:nvGrpSpPr>
            <p:cNvPr id="73" name="Group 72"/>
            <p:cNvGrpSpPr/>
            <p:nvPr/>
          </p:nvGrpSpPr>
          <p:grpSpPr>
            <a:xfrm>
              <a:off x="1124223" y="4403078"/>
              <a:ext cx="457200" cy="749184"/>
              <a:chOff x="1036637" y="982662"/>
              <a:chExt cx="457200" cy="749184"/>
            </a:xfrm>
          </p:grpSpPr>
          <p:sp>
            <p:nvSpPr>
              <p:cNvPr id="82" name="Oval 81"/>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83" name="Snip Same Side Corner Rectangle 82"/>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sp>
          <p:nvSpPr>
            <p:cNvPr id="81" name="TextBox 80"/>
            <p:cNvSpPr txBox="1"/>
            <p:nvPr/>
          </p:nvSpPr>
          <p:spPr>
            <a:xfrm>
              <a:off x="430350" y="5133696"/>
              <a:ext cx="1827143" cy="794064"/>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gradFill>
                    <a:gsLst>
                      <a:gs pos="2917">
                        <a:srgbClr val="FFFFFF"/>
                      </a:gs>
                      <a:gs pos="30000">
                        <a:srgbClr val="FFFFFF"/>
                      </a:gs>
                    </a:gsLst>
                    <a:lin ang="5400000" scaled="0"/>
                  </a:gradFill>
                  <a:effectLst/>
                  <a:uLnTx/>
                  <a:uFillTx/>
                </a:rPr>
                <a:t>PUBLISHER / ADMIN</a:t>
              </a:r>
            </a:p>
          </p:txBody>
        </p:sp>
      </p:grpSp>
      <p:grpSp>
        <p:nvGrpSpPr>
          <p:cNvPr id="85" name="Group 84"/>
          <p:cNvGrpSpPr/>
          <p:nvPr/>
        </p:nvGrpSpPr>
        <p:grpSpPr>
          <a:xfrm>
            <a:off x="430350" y="1092395"/>
            <a:ext cx="1827143" cy="1261867"/>
            <a:chOff x="352493" y="1210537"/>
            <a:chExt cx="1827143" cy="1261867"/>
          </a:xfrm>
        </p:grpSpPr>
        <p:sp>
          <p:nvSpPr>
            <p:cNvPr id="86" name="TextBox 85"/>
            <p:cNvSpPr txBox="1"/>
            <p:nvPr/>
          </p:nvSpPr>
          <p:spPr>
            <a:xfrm>
              <a:off x="352493" y="1927639"/>
              <a:ext cx="1827143"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gradFill>
                    <a:gsLst>
                      <a:gs pos="2917">
                        <a:srgbClr val="FFFFFF"/>
                      </a:gs>
                      <a:gs pos="30000">
                        <a:srgbClr val="FFFFFF"/>
                      </a:gs>
                    </a:gsLst>
                    <a:lin ang="5400000" scaled="0"/>
                  </a:gradFill>
                  <a:effectLst/>
                  <a:uLnTx/>
                  <a:uFillTx/>
                </a:rPr>
                <a:t>DEVELOPERS</a:t>
              </a:r>
            </a:p>
          </p:txBody>
        </p:sp>
        <p:grpSp>
          <p:nvGrpSpPr>
            <p:cNvPr id="87" name="Group 86"/>
            <p:cNvGrpSpPr/>
            <p:nvPr/>
          </p:nvGrpSpPr>
          <p:grpSpPr>
            <a:xfrm>
              <a:off x="740509" y="1216945"/>
              <a:ext cx="457200" cy="749184"/>
              <a:chOff x="1036637" y="982662"/>
              <a:chExt cx="457200" cy="749184"/>
            </a:xfrm>
          </p:grpSpPr>
          <p:sp>
            <p:nvSpPr>
              <p:cNvPr id="93" name="Oval 92"/>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4" name="Snip Same Side Corner Rectangle 93"/>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grpSp>
          <p:nvGrpSpPr>
            <p:cNvPr id="88" name="Group 87"/>
            <p:cNvGrpSpPr/>
            <p:nvPr/>
          </p:nvGrpSpPr>
          <p:grpSpPr>
            <a:xfrm>
              <a:off x="1331541" y="1210537"/>
              <a:ext cx="457200" cy="749184"/>
              <a:chOff x="1036637" y="982662"/>
              <a:chExt cx="457200" cy="749184"/>
            </a:xfrm>
          </p:grpSpPr>
          <p:sp>
            <p:nvSpPr>
              <p:cNvPr id="89" name="Oval 88"/>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0" name="Snip Same Side Corner Rectangle 89"/>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grpSp>
      <p:grpSp>
        <p:nvGrpSpPr>
          <p:cNvPr id="95" name="Group 94"/>
          <p:cNvGrpSpPr/>
          <p:nvPr/>
        </p:nvGrpSpPr>
        <p:grpSpPr>
          <a:xfrm>
            <a:off x="439251" y="2741863"/>
            <a:ext cx="1827143" cy="1400795"/>
            <a:chOff x="409296" y="2820365"/>
            <a:chExt cx="1827143" cy="1400795"/>
          </a:xfrm>
        </p:grpSpPr>
        <p:grpSp>
          <p:nvGrpSpPr>
            <p:cNvPr id="96" name="Group 95"/>
            <p:cNvGrpSpPr/>
            <p:nvPr/>
          </p:nvGrpSpPr>
          <p:grpSpPr>
            <a:xfrm>
              <a:off x="910741" y="2820365"/>
              <a:ext cx="833415" cy="837764"/>
              <a:chOff x="910741" y="2820365"/>
              <a:chExt cx="833415" cy="837764"/>
            </a:xfrm>
          </p:grpSpPr>
          <p:sp>
            <p:nvSpPr>
              <p:cNvPr id="98" name="Rectangle 97"/>
              <p:cNvSpPr/>
              <p:nvPr/>
            </p:nvSpPr>
            <p:spPr bwMode="auto">
              <a:xfrm>
                <a:off x="910741"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9" name="Rectangle 98"/>
              <p:cNvSpPr/>
              <p:nvPr/>
            </p:nvSpPr>
            <p:spPr bwMode="auto">
              <a:xfrm>
                <a:off x="1197709"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0" name="Rectangle 99"/>
              <p:cNvSpPr/>
              <p:nvPr/>
            </p:nvSpPr>
            <p:spPr bwMode="auto">
              <a:xfrm>
                <a:off x="1493837"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1" name="Rectangle 100"/>
              <p:cNvSpPr/>
              <p:nvPr/>
            </p:nvSpPr>
            <p:spPr bwMode="auto">
              <a:xfrm>
                <a:off x="910741"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2" name="Rectangle 101"/>
              <p:cNvSpPr/>
              <p:nvPr/>
            </p:nvSpPr>
            <p:spPr bwMode="auto">
              <a:xfrm>
                <a:off x="1197709"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3" name="Rectangle 102"/>
              <p:cNvSpPr/>
              <p:nvPr/>
            </p:nvSpPr>
            <p:spPr bwMode="auto">
              <a:xfrm>
                <a:off x="1493837"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4" name="Rectangle 103"/>
              <p:cNvSpPr/>
              <p:nvPr/>
            </p:nvSpPr>
            <p:spPr bwMode="auto">
              <a:xfrm>
                <a:off x="910741"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5" name="Rectangle 104"/>
              <p:cNvSpPr/>
              <p:nvPr/>
            </p:nvSpPr>
            <p:spPr bwMode="auto">
              <a:xfrm>
                <a:off x="1197709"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6" name="Rectangle 105"/>
              <p:cNvSpPr/>
              <p:nvPr/>
            </p:nvSpPr>
            <p:spPr bwMode="auto">
              <a:xfrm>
                <a:off x="1493837"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sp>
          <p:nvSpPr>
            <p:cNvPr id="97" name="TextBox 96"/>
            <p:cNvSpPr txBox="1"/>
            <p:nvPr/>
          </p:nvSpPr>
          <p:spPr>
            <a:xfrm>
              <a:off x="409296" y="3676395"/>
              <a:ext cx="1827143"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gradFill>
                    <a:gsLst>
                      <a:gs pos="2917">
                        <a:srgbClr val="FFFFFF"/>
                      </a:gs>
                      <a:gs pos="30000">
                        <a:srgbClr val="FFFFFF"/>
                      </a:gs>
                    </a:gsLst>
                    <a:lin ang="5400000" scaled="0"/>
                  </a:gradFill>
                  <a:effectLst/>
                  <a:uLnTx/>
                  <a:uFillTx/>
                </a:rPr>
                <a:t>APPS</a:t>
              </a:r>
            </a:p>
          </p:txBody>
        </p:sp>
      </p:grpSp>
      <p:cxnSp>
        <p:nvCxnSpPr>
          <p:cNvPr id="107" name="Straight Arrow Connector 106"/>
          <p:cNvCxnSpPr/>
          <p:nvPr/>
        </p:nvCxnSpPr>
        <p:spPr>
          <a:xfrm>
            <a:off x="2560637" y="1676709"/>
            <a:ext cx="2362200" cy="0"/>
          </a:xfrm>
          <a:prstGeom prst="straightConnector1">
            <a:avLst/>
          </a:prstGeom>
          <a:noFill/>
          <a:ln w="57150" cap="flat" cmpd="sng" algn="ctr">
            <a:solidFill>
              <a:srgbClr val="FFFFFF"/>
            </a:solidFill>
            <a:prstDash val="solid"/>
            <a:headEnd type="none"/>
            <a:tailEnd type="triangle"/>
          </a:ln>
          <a:effectLst/>
        </p:spPr>
      </p:cxnSp>
      <p:cxnSp>
        <p:nvCxnSpPr>
          <p:cNvPr id="108" name="Straight Arrow Connector 107"/>
          <p:cNvCxnSpPr/>
          <p:nvPr/>
        </p:nvCxnSpPr>
        <p:spPr>
          <a:xfrm>
            <a:off x="2560637" y="3203261"/>
            <a:ext cx="2362200" cy="0"/>
          </a:xfrm>
          <a:prstGeom prst="straightConnector1">
            <a:avLst/>
          </a:prstGeom>
          <a:noFill/>
          <a:ln w="57150" cap="flat" cmpd="sng" algn="ctr">
            <a:solidFill>
              <a:srgbClr val="FFFFFF"/>
            </a:solidFill>
            <a:prstDash val="solid"/>
            <a:headEnd type="none"/>
            <a:tailEnd type="triangle"/>
          </a:ln>
          <a:effectLst/>
        </p:spPr>
      </p:cxnSp>
      <p:cxnSp>
        <p:nvCxnSpPr>
          <p:cNvPr id="109" name="Straight Arrow Connector 108"/>
          <p:cNvCxnSpPr/>
          <p:nvPr/>
        </p:nvCxnSpPr>
        <p:spPr>
          <a:xfrm>
            <a:off x="2560637" y="4688056"/>
            <a:ext cx="2362200" cy="0"/>
          </a:xfrm>
          <a:prstGeom prst="straightConnector1">
            <a:avLst/>
          </a:prstGeom>
          <a:noFill/>
          <a:ln w="57150" cap="flat" cmpd="sng" algn="ctr">
            <a:solidFill>
              <a:srgbClr val="FFFFFF"/>
            </a:solidFill>
            <a:prstDash val="solid"/>
            <a:headEnd type="none"/>
            <a:tailEnd type="triangle"/>
          </a:ln>
          <a:effectLst/>
        </p:spPr>
      </p:cxnSp>
      <p:cxnSp>
        <p:nvCxnSpPr>
          <p:cNvPr id="110" name="Straight Arrow Connector 109"/>
          <p:cNvCxnSpPr/>
          <p:nvPr/>
        </p:nvCxnSpPr>
        <p:spPr>
          <a:xfrm>
            <a:off x="7666037" y="3229456"/>
            <a:ext cx="2133600" cy="0"/>
          </a:xfrm>
          <a:prstGeom prst="straightConnector1">
            <a:avLst/>
          </a:prstGeom>
          <a:noFill/>
          <a:ln w="57150" cap="flat" cmpd="sng" algn="ctr">
            <a:solidFill>
              <a:srgbClr val="FFFFFF"/>
            </a:solidFill>
            <a:prstDash val="solid"/>
            <a:headEnd type="none"/>
            <a:tailEnd type="triangle"/>
          </a:ln>
          <a:effectLst/>
        </p:spPr>
      </p:cxnSp>
      <p:grpSp>
        <p:nvGrpSpPr>
          <p:cNvPr id="112" name="Group 111"/>
          <p:cNvGrpSpPr/>
          <p:nvPr/>
        </p:nvGrpSpPr>
        <p:grpSpPr>
          <a:xfrm rot="10800000">
            <a:off x="10150472" y="2380310"/>
            <a:ext cx="1326374" cy="1645902"/>
            <a:chOff x="9089467" y="1328776"/>
            <a:chExt cx="1326374" cy="1645902"/>
          </a:xfrm>
        </p:grpSpPr>
        <p:sp>
          <p:nvSpPr>
            <p:cNvPr id="113" name="Flowchart: Direct Access Storage 112"/>
            <p:cNvSpPr/>
            <p:nvPr/>
          </p:nvSpPr>
          <p:spPr bwMode="auto">
            <a:xfrm>
              <a:off x="9657353" y="1489904"/>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Pie 113"/>
            <p:cNvSpPr/>
            <p:nvPr/>
          </p:nvSpPr>
          <p:spPr bwMode="auto">
            <a:xfrm>
              <a:off x="9089467" y="1550799"/>
              <a:ext cx="1326374" cy="1158357"/>
            </a:xfrm>
            <a:prstGeom prst="pie">
              <a:avLst>
                <a:gd name="adj1" fmla="val 5319942"/>
                <a:gd name="adj2" fmla="val 1620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p:cNvSpPr/>
            <p:nvPr/>
          </p:nvSpPr>
          <p:spPr bwMode="auto">
            <a:xfrm>
              <a:off x="10037038" y="1835127"/>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p:cNvSpPr/>
            <p:nvPr/>
          </p:nvSpPr>
          <p:spPr bwMode="auto">
            <a:xfrm>
              <a:off x="10037038" y="2243166"/>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TextBox 116"/>
            <p:cNvSpPr txBox="1"/>
            <p:nvPr/>
          </p:nvSpPr>
          <p:spPr>
            <a:xfrm rot="16200000">
              <a:off x="8812443" y="1879344"/>
              <a:ext cx="1645902"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solidFill>
                    <a:srgbClr val="002060"/>
                  </a:solidFill>
                  <a:effectLst/>
                  <a:uLnTx/>
                  <a:uFillTx/>
                </a:rPr>
                <a:t>API</a:t>
              </a:r>
            </a:p>
          </p:txBody>
        </p:sp>
      </p:grpSp>
      <p:sp>
        <p:nvSpPr>
          <p:cNvPr id="118" name="Rectangular Callout 117"/>
          <p:cNvSpPr/>
          <p:nvPr/>
        </p:nvSpPr>
        <p:spPr bwMode="auto">
          <a:xfrm>
            <a:off x="10104436" y="4631117"/>
            <a:ext cx="1829387" cy="1643815"/>
          </a:xfrm>
          <a:prstGeom prst="wedgeRectCallout">
            <a:avLst>
              <a:gd name="adj1" fmla="val 10169"/>
              <a:gd name="adj2" fmla="val -120212"/>
            </a:avLst>
          </a:prstGeom>
          <a:solidFill>
            <a:schemeClr val="accent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Can be hosted anywhere and authored in any language on any platform.</a:t>
            </a:r>
          </a:p>
        </p:txBody>
      </p:sp>
      <p:sp>
        <p:nvSpPr>
          <p:cNvPr id="119" name="Freeform 118"/>
          <p:cNvSpPr/>
          <p:nvPr/>
        </p:nvSpPr>
        <p:spPr bwMode="auto">
          <a:xfrm>
            <a:off x="11374960" y="2982528"/>
            <a:ext cx="1335446" cy="1237780"/>
          </a:xfrm>
          <a:custGeom>
            <a:avLst/>
            <a:gdLst>
              <a:gd name="connsiteX0" fmla="*/ 0 w 1335446"/>
              <a:gd name="connsiteY0" fmla="*/ 253041 h 1237780"/>
              <a:gd name="connsiteX1" fmla="*/ 844062 w 1335446"/>
              <a:gd name="connsiteY1" fmla="*/ 196770 h 1237780"/>
              <a:gd name="connsiteX2" fmla="*/ 1322363 w 1335446"/>
              <a:gd name="connsiteY2" fmla="*/ 56094 h 1237780"/>
              <a:gd name="connsiteX3" fmla="*/ 1153551 w 1335446"/>
              <a:gd name="connsiteY3" fmla="*/ 1237780 h 1237780"/>
            </a:gdLst>
            <a:ahLst/>
            <a:cxnLst>
              <a:cxn ang="0">
                <a:pos x="connsiteX0" y="connsiteY0"/>
              </a:cxn>
              <a:cxn ang="0">
                <a:pos x="connsiteX1" y="connsiteY1"/>
              </a:cxn>
              <a:cxn ang="0">
                <a:pos x="connsiteX2" y="connsiteY2"/>
              </a:cxn>
              <a:cxn ang="0">
                <a:pos x="connsiteX3" y="connsiteY3"/>
              </a:cxn>
            </a:cxnLst>
            <a:rect l="l" t="t" r="r" b="b"/>
            <a:pathLst>
              <a:path w="1335446" h="1237780">
                <a:moveTo>
                  <a:pt x="0" y="253041"/>
                </a:moveTo>
                <a:cubicBezTo>
                  <a:pt x="311834" y="241317"/>
                  <a:pt x="623668" y="229594"/>
                  <a:pt x="844062" y="196770"/>
                </a:cubicBezTo>
                <a:cubicBezTo>
                  <a:pt x="1064456" y="163946"/>
                  <a:pt x="1270782" y="-117408"/>
                  <a:pt x="1322363" y="56094"/>
                </a:cubicBezTo>
                <a:cubicBezTo>
                  <a:pt x="1373944" y="229596"/>
                  <a:pt x="1263747" y="733688"/>
                  <a:pt x="1153551" y="1237780"/>
                </a:cubicBezTo>
              </a:path>
            </a:pathLst>
          </a:custGeom>
          <a:noFill/>
          <a:ln w="152400" cap="flat" cmpd="sng" algn="ctr">
            <a:solidFill>
              <a:srgbClr val="FFFFFF"/>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nvGrpSpPr>
          <p:cNvPr id="120" name="Group 119"/>
          <p:cNvGrpSpPr/>
          <p:nvPr/>
        </p:nvGrpSpPr>
        <p:grpSpPr>
          <a:xfrm>
            <a:off x="5428910" y="2597426"/>
            <a:ext cx="1807254" cy="1280146"/>
            <a:chOff x="8048951" y="1670548"/>
            <a:chExt cx="1807254" cy="1280146"/>
          </a:xfrm>
        </p:grpSpPr>
        <p:sp>
          <p:nvSpPr>
            <p:cNvPr id="121" name="Flowchart: Terminator 120"/>
            <p:cNvSpPr/>
            <p:nvPr/>
          </p:nvSpPr>
          <p:spPr bwMode="auto">
            <a:xfrm>
              <a:off x="9124693" y="1950042"/>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Flowchart: Terminator 121"/>
            <p:cNvSpPr/>
            <p:nvPr/>
          </p:nvSpPr>
          <p:spPr bwMode="auto">
            <a:xfrm>
              <a:off x="9122545" y="2467817"/>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lowchart: Direct Access Storage 122"/>
            <p:cNvSpPr/>
            <p:nvPr/>
          </p:nvSpPr>
          <p:spPr bwMode="auto">
            <a:xfrm rot="10800000">
              <a:off x="8985471" y="167054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Flowchart: Direct Access Storage 123"/>
            <p:cNvSpPr/>
            <p:nvPr/>
          </p:nvSpPr>
          <p:spPr bwMode="auto">
            <a:xfrm rot="10800000">
              <a:off x="8458226" y="1700660"/>
              <a:ext cx="674027" cy="1219922"/>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Flowchart: Direct Access Storage 124"/>
            <p:cNvSpPr/>
            <p:nvPr/>
          </p:nvSpPr>
          <p:spPr bwMode="auto">
            <a:xfrm rot="10800000">
              <a:off x="8169935" y="167054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p:cNvSpPr/>
            <p:nvPr/>
          </p:nvSpPr>
          <p:spPr bwMode="auto">
            <a:xfrm rot="10800000">
              <a:off x="8216164" y="2380310"/>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p:cNvSpPr/>
            <p:nvPr/>
          </p:nvSpPr>
          <p:spPr bwMode="auto">
            <a:xfrm rot="10800000">
              <a:off x="8216164" y="1972271"/>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TextBox 127"/>
            <p:cNvSpPr txBox="1"/>
            <p:nvPr/>
          </p:nvSpPr>
          <p:spPr>
            <a:xfrm>
              <a:off x="8048951" y="2016490"/>
              <a:ext cx="1645902"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solidFill>
                    <a:srgbClr val="002060"/>
                  </a:solidFill>
                  <a:effectLst/>
                  <a:uLnTx/>
                  <a:uFillTx/>
                </a:rPr>
                <a:t>PROXY</a:t>
              </a:r>
            </a:p>
          </p:txBody>
        </p:sp>
      </p:grpSp>
      <p:sp>
        <p:nvSpPr>
          <p:cNvPr id="129" name="Rectangle 128"/>
          <p:cNvSpPr/>
          <p:nvPr/>
        </p:nvSpPr>
        <p:spPr bwMode="auto">
          <a:xfrm>
            <a:off x="5570536" y="1161110"/>
            <a:ext cx="1447800" cy="1219200"/>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2050">
                    <a:lumMod val="75000"/>
                  </a:srgbClr>
                </a:solidFill>
                <a:effectLst/>
                <a:uLnTx/>
                <a:uFillTx/>
                <a:latin typeface="Segoe UI"/>
              </a:rPr>
              <a:t>DEVELOPER PORTAL</a:t>
            </a:r>
          </a:p>
        </p:txBody>
      </p:sp>
      <p:sp>
        <p:nvSpPr>
          <p:cNvPr id="130" name="Rectangle 129"/>
          <p:cNvSpPr/>
          <p:nvPr/>
        </p:nvSpPr>
        <p:spPr bwMode="auto">
          <a:xfrm>
            <a:off x="5555278" y="4078456"/>
            <a:ext cx="1447800" cy="1219200"/>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002050">
                    <a:lumMod val="75000"/>
                  </a:srgbClr>
                </a:solidFill>
                <a:effectLst>
                  <a:glow rad="101600">
                    <a:srgbClr val="FFFFFF">
                      <a:alpha val="60000"/>
                    </a:srgbClr>
                  </a:glow>
                </a:effectLst>
                <a:uLnTx/>
                <a:uFillTx/>
                <a:latin typeface="Segoe UI"/>
              </a:rPr>
              <a:t>PUBLISHER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002050">
                    <a:lumMod val="75000"/>
                  </a:srgbClr>
                </a:solidFill>
                <a:effectLst>
                  <a:glow rad="101600">
                    <a:srgbClr val="FFFFFF">
                      <a:alpha val="60000"/>
                    </a:srgbClr>
                  </a:glow>
                </a:effectLst>
                <a:uLnTx/>
                <a:uFillTx/>
                <a:latin typeface="Segoe UI"/>
              </a:rPr>
              <a:t>PORTAL</a:t>
            </a:r>
          </a:p>
        </p:txBody>
      </p:sp>
      <p:cxnSp>
        <p:nvCxnSpPr>
          <p:cNvPr id="131" name="Straight Arrow Connector 130"/>
          <p:cNvCxnSpPr/>
          <p:nvPr/>
        </p:nvCxnSpPr>
        <p:spPr>
          <a:xfrm>
            <a:off x="1343921" y="2277414"/>
            <a:ext cx="8901" cy="320012"/>
          </a:xfrm>
          <a:prstGeom prst="straightConnector1">
            <a:avLst/>
          </a:prstGeom>
          <a:noFill/>
          <a:ln w="57150" cap="flat" cmpd="sng" algn="ctr">
            <a:solidFill>
              <a:srgbClr val="FFFFFF"/>
            </a:solidFill>
            <a:prstDash val="solid"/>
            <a:headEnd type="none"/>
            <a:tailEnd type="triangle"/>
          </a:ln>
          <a:effectLst/>
        </p:spPr>
      </p:cxnSp>
    </p:spTree>
    <p:extLst>
      <p:ext uri="{BB962C8B-B14F-4D97-AF65-F5344CB8AC3E}">
        <p14:creationId xmlns:p14="http://schemas.microsoft.com/office/powerpoint/2010/main" val="4183250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500"/>
                                        <p:tgtEl>
                                          <p:spTgt spid="131"/>
                                        </p:tgtEl>
                                      </p:cBhvr>
                                    </p:animEffect>
                                  </p:childTnLst>
                                </p:cTn>
                              </p:par>
                              <p:par>
                                <p:cTn id="24" presetID="10" presetClass="entr" presetSubtype="0" fill="hold" nodeType="with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500"/>
                                        <p:tgtEl>
                                          <p:spTgt spid="9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r>
              <a:rPr lang="en-US" dirty="0"/>
              <a:t>Demo: Azure API Management</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14</a:t>
            </a:fld>
            <a:endParaRPr lang="en-US"/>
          </a:p>
        </p:txBody>
      </p:sp>
    </p:spTree>
    <p:extLst>
      <p:ext uri="{BB962C8B-B14F-4D97-AF65-F5344CB8AC3E}">
        <p14:creationId xmlns:p14="http://schemas.microsoft.com/office/powerpoint/2010/main" val="338006372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solidFill>
                  <a:schemeClr val="bg2"/>
                </a:solidFill>
              </a:rPr>
              <a:t>m</a:t>
            </a:r>
            <a:r>
              <a:rPr lang="en-US" dirty="0" smtClean="0">
                <a:solidFill>
                  <a:schemeClr val="bg2"/>
                </a:solidFill>
              </a:rPr>
              <a:t>uch preview, nice feature</a:t>
            </a:r>
            <a:endParaRPr lang="en-US" dirty="0">
              <a:solidFill>
                <a:schemeClr val="bg2"/>
              </a:solidFill>
            </a:endParaRPr>
          </a:p>
        </p:txBody>
      </p:sp>
      <p:sp>
        <p:nvSpPr>
          <p:cNvPr id="6" name="TextBox 5"/>
          <p:cNvSpPr txBox="1"/>
          <p:nvPr/>
        </p:nvSpPr>
        <p:spPr>
          <a:xfrm>
            <a:off x="635775" y="1448081"/>
            <a:ext cx="2842106" cy="2101046"/>
          </a:xfrm>
          <a:prstGeom prst="rect">
            <a:avLst/>
          </a:prstGeom>
          <a:noFill/>
        </p:spPr>
        <p:txBody>
          <a:bodyPr wrap="none" rtlCol="0">
            <a:spAutoFit/>
          </a:bodyPr>
          <a:lstStyle/>
          <a:p>
            <a:r>
              <a:rPr lang="en-US" sz="2000" b="1" dirty="0">
                <a:solidFill>
                  <a:schemeClr val="bg2"/>
                </a:solidFill>
              </a:rPr>
              <a:t>Developer Experience</a:t>
            </a:r>
          </a:p>
          <a:p>
            <a:r>
              <a:rPr lang="en-US" dirty="0">
                <a:solidFill>
                  <a:schemeClr val="bg2"/>
                </a:solidFill>
              </a:rPr>
              <a:t>Self-Registration</a:t>
            </a:r>
          </a:p>
          <a:p>
            <a:r>
              <a:rPr lang="en-US" dirty="0">
                <a:solidFill>
                  <a:schemeClr val="bg2"/>
                </a:solidFill>
              </a:rPr>
              <a:t>Subscriptions</a:t>
            </a:r>
          </a:p>
          <a:p>
            <a:r>
              <a:rPr lang="en-US" dirty="0">
                <a:solidFill>
                  <a:schemeClr val="bg2"/>
                </a:solidFill>
              </a:rPr>
              <a:t>Documentation</a:t>
            </a:r>
          </a:p>
          <a:p>
            <a:r>
              <a:rPr lang="en-US" dirty="0">
                <a:solidFill>
                  <a:schemeClr val="bg2"/>
                </a:solidFill>
              </a:rPr>
              <a:t>Console</a:t>
            </a:r>
          </a:p>
          <a:p>
            <a:r>
              <a:rPr lang="en-US" dirty="0">
                <a:solidFill>
                  <a:schemeClr val="bg2"/>
                </a:solidFill>
              </a:rPr>
              <a:t>Issues Forum</a:t>
            </a:r>
          </a:p>
          <a:p>
            <a:r>
              <a:rPr lang="en-US" dirty="0">
                <a:solidFill>
                  <a:schemeClr val="bg2"/>
                </a:solidFill>
              </a:rPr>
              <a:t>Dashboard</a:t>
            </a:r>
          </a:p>
        </p:txBody>
      </p:sp>
      <p:sp>
        <p:nvSpPr>
          <p:cNvPr id="7" name="TextBox 6"/>
          <p:cNvSpPr txBox="1"/>
          <p:nvPr/>
        </p:nvSpPr>
        <p:spPr>
          <a:xfrm>
            <a:off x="633195" y="3797249"/>
            <a:ext cx="2807179" cy="2062103"/>
          </a:xfrm>
          <a:prstGeom prst="rect">
            <a:avLst/>
          </a:prstGeom>
          <a:noFill/>
        </p:spPr>
        <p:txBody>
          <a:bodyPr wrap="none" rtlCol="0">
            <a:spAutoFit/>
          </a:bodyPr>
          <a:lstStyle/>
          <a:p>
            <a:r>
              <a:rPr lang="en-US" sz="2000" b="1" dirty="0">
                <a:solidFill>
                  <a:schemeClr val="bg2"/>
                </a:solidFill>
              </a:rPr>
              <a:t>Admin Experience</a:t>
            </a:r>
            <a:endParaRPr lang="en-US" dirty="0">
              <a:solidFill>
                <a:schemeClr val="bg2"/>
              </a:solidFill>
            </a:endParaRPr>
          </a:p>
          <a:p>
            <a:r>
              <a:rPr lang="en-US" dirty="0">
                <a:solidFill>
                  <a:schemeClr val="bg2"/>
                </a:solidFill>
              </a:rPr>
              <a:t>API specification</a:t>
            </a:r>
          </a:p>
          <a:p>
            <a:r>
              <a:rPr lang="en-US" dirty="0">
                <a:solidFill>
                  <a:schemeClr val="bg2"/>
                </a:solidFill>
              </a:rPr>
              <a:t>Product management</a:t>
            </a:r>
          </a:p>
          <a:p>
            <a:r>
              <a:rPr lang="en-US" dirty="0">
                <a:solidFill>
                  <a:schemeClr val="bg2"/>
                </a:solidFill>
              </a:rPr>
              <a:t>Policies Editor</a:t>
            </a:r>
          </a:p>
          <a:p>
            <a:r>
              <a:rPr lang="en-US" dirty="0">
                <a:solidFill>
                  <a:schemeClr val="bg2"/>
                </a:solidFill>
              </a:rPr>
              <a:t>Developer management</a:t>
            </a:r>
          </a:p>
          <a:p>
            <a:r>
              <a:rPr lang="en-US" dirty="0">
                <a:solidFill>
                  <a:schemeClr val="bg2"/>
                </a:solidFill>
              </a:rPr>
              <a:t>Content management</a:t>
            </a:r>
          </a:p>
          <a:p>
            <a:r>
              <a:rPr lang="en-US" dirty="0">
                <a:solidFill>
                  <a:schemeClr val="bg2"/>
                </a:solidFill>
              </a:rPr>
              <a:t>Configurable notifications</a:t>
            </a:r>
          </a:p>
        </p:txBody>
      </p:sp>
      <p:sp>
        <p:nvSpPr>
          <p:cNvPr id="8" name="TextBox 7"/>
          <p:cNvSpPr txBox="1"/>
          <p:nvPr/>
        </p:nvSpPr>
        <p:spPr>
          <a:xfrm>
            <a:off x="8140411" y="1486176"/>
            <a:ext cx="2458189" cy="1506117"/>
          </a:xfrm>
          <a:prstGeom prst="rect">
            <a:avLst/>
          </a:prstGeom>
          <a:noFill/>
        </p:spPr>
        <p:txBody>
          <a:bodyPr wrap="none" rtlCol="0">
            <a:spAutoFit/>
          </a:bodyPr>
          <a:lstStyle/>
          <a:p>
            <a:r>
              <a:rPr lang="en-US" sz="2000" b="1" dirty="0">
                <a:solidFill>
                  <a:schemeClr val="bg2"/>
                </a:solidFill>
              </a:rPr>
              <a:t>Security</a:t>
            </a:r>
          </a:p>
          <a:p>
            <a:r>
              <a:rPr lang="en-US" dirty="0">
                <a:solidFill>
                  <a:schemeClr val="bg2"/>
                </a:solidFill>
              </a:rPr>
              <a:t>Custom developer ID</a:t>
            </a:r>
          </a:p>
          <a:p>
            <a:r>
              <a:rPr lang="en-US" dirty="0">
                <a:solidFill>
                  <a:schemeClr val="bg2"/>
                </a:solidFill>
              </a:rPr>
              <a:t>Social Developer ID</a:t>
            </a:r>
          </a:p>
          <a:p>
            <a:r>
              <a:rPr lang="en-US" dirty="0">
                <a:solidFill>
                  <a:schemeClr val="bg2"/>
                </a:solidFill>
              </a:rPr>
              <a:t>API key authentication</a:t>
            </a:r>
          </a:p>
          <a:p>
            <a:r>
              <a:rPr lang="en-US" dirty="0">
                <a:solidFill>
                  <a:schemeClr val="bg2"/>
                </a:solidFill>
              </a:rPr>
              <a:t>Basic Authentication </a:t>
            </a:r>
          </a:p>
        </p:txBody>
      </p:sp>
      <p:sp>
        <p:nvSpPr>
          <p:cNvPr id="9" name="TextBox 8"/>
          <p:cNvSpPr txBox="1"/>
          <p:nvPr/>
        </p:nvSpPr>
        <p:spPr>
          <a:xfrm>
            <a:off x="4153176" y="1477683"/>
            <a:ext cx="2904557" cy="4275713"/>
          </a:xfrm>
          <a:prstGeom prst="rect">
            <a:avLst/>
          </a:prstGeom>
          <a:noFill/>
        </p:spPr>
        <p:txBody>
          <a:bodyPr wrap="none" rtlCol="0">
            <a:spAutoFit/>
          </a:bodyPr>
          <a:lstStyle/>
          <a:p>
            <a:r>
              <a:rPr lang="en-US" sz="2000" b="1" dirty="0">
                <a:solidFill>
                  <a:schemeClr val="bg2"/>
                </a:solidFill>
              </a:rPr>
              <a:t>Proxy &amp; Policies</a:t>
            </a:r>
          </a:p>
          <a:p>
            <a:r>
              <a:rPr lang="en-US" dirty="0">
                <a:solidFill>
                  <a:schemeClr val="bg2"/>
                </a:solidFill>
              </a:rPr>
              <a:t>Call and bandwidth quotas</a:t>
            </a:r>
          </a:p>
          <a:p>
            <a:r>
              <a:rPr lang="en-US" dirty="0">
                <a:solidFill>
                  <a:schemeClr val="bg2"/>
                </a:solidFill>
              </a:rPr>
              <a:t>Rate limit</a:t>
            </a:r>
          </a:p>
          <a:p>
            <a:r>
              <a:rPr lang="en-US" dirty="0">
                <a:solidFill>
                  <a:schemeClr val="bg2"/>
                </a:solidFill>
              </a:rPr>
              <a:t>Caching</a:t>
            </a:r>
          </a:p>
          <a:p>
            <a:r>
              <a:rPr lang="en-US" dirty="0">
                <a:solidFill>
                  <a:schemeClr val="bg2"/>
                </a:solidFill>
              </a:rPr>
              <a:t>HTTPS</a:t>
            </a:r>
          </a:p>
          <a:p>
            <a:r>
              <a:rPr lang="en-US" dirty="0">
                <a:solidFill>
                  <a:schemeClr val="bg2"/>
                </a:solidFill>
              </a:rPr>
              <a:t>Authenticate with Basic</a:t>
            </a:r>
          </a:p>
          <a:p>
            <a:r>
              <a:rPr lang="en-US" dirty="0">
                <a:solidFill>
                  <a:schemeClr val="bg2"/>
                </a:solidFill>
              </a:rPr>
              <a:t>CORS / x-domain calls</a:t>
            </a:r>
          </a:p>
          <a:p>
            <a:r>
              <a:rPr lang="en-US" dirty="0">
                <a:solidFill>
                  <a:schemeClr val="bg2"/>
                </a:solidFill>
              </a:rPr>
              <a:t>Find and replace string</a:t>
            </a:r>
          </a:p>
          <a:p>
            <a:r>
              <a:rPr lang="en-US" dirty="0">
                <a:solidFill>
                  <a:schemeClr val="bg2"/>
                </a:solidFill>
              </a:rPr>
              <a:t>Re-write URL</a:t>
            </a:r>
          </a:p>
          <a:p>
            <a:r>
              <a:rPr lang="en-US" dirty="0">
                <a:solidFill>
                  <a:schemeClr val="bg2"/>
                </a:solidFill>
              </a:rPr>
              <a:t>Mask URLs</a:t>
            </a:r>
          </a:p>
          <a:p>
            <a:r>
              <a:rPr lang="en-US" dirty="0">
                <a:solidFill>
                  <a:schemeClr val="bg2"/>
                </a:solidFill>
              </a:rPr>
              <a:t>JSONP</a:t>
            </a:r>
          </a:p>
          <a:p>
            <a:r>
              <a:rPr lang="en-US" dirty="0">
                <a:solidFill>
                  <a:schemeClr val="bg2"/>
                </a:solidFill>
              </a:rPr>
              <a:t>JSON to/from XML</a:t>
            </a:r>
          </a:p>
          <a:p>
            <a:r>
              <a:rPr lang="en-US" dirty="0">
                <a:solidFill>
                  <a:schemeClr val="bg2"/>
                </a:solidFill>
              </a:rPr>
              <a:t>Set header or parameter</a:t>
            </a:r>
          </a:p>
          <a:p>
            <a:r>
              <a:rPr lang="en-US" dirty="0">
                <a:solidFill>
                  <a:schemeClr val="bg2"/>
                </a:solidFill>
              </a:rPr>
              <a:t>IP filter</a:t>
            </a:r>
          </a:p>
          <a:p>
            <a:r>
              <a:rPr lang="en-US" dirty="0">
                <a:solidFill>
                  <a:schemeClr val="bg2"/>
                </a:solidFill>
              </a:rPr>
              <a:t>Wildcard operations</a:t>
            </a:r>
          </a:p>
        </p:txBody>
      </p:sp>
      <p:sp>
        <p:nvSpPr>
          <p:cNvPr id="10" name="TextBox 9"/>
          <p:cNvSpPr txBox="1"/>
          <p:nvPr/>
        </p:nvSpPr>
        <p:spPr>
          <a:xfrm>
            <a:off x="8140411" y="3200151"/>
            <a:ext cx="3860251" cy="2665993"/>
          </a:xfrm>
          <a:prstGeom prst="rect">
            <a:avLst/>
          </a:prstGeom>
          <a:noFill/>
        </p:spPr>
        <p:txBody>
          <a:bodyPr wrap="square" rtlCol="0">
            <a:spAutoFit/>
          </a:bodyPr>
          <a:lstStyle/>
          <a:p>
            <a:r>
              <a:rPr lang="en-US" sz="2000" b="1" dirty="0">
                <a:solidFill>
                  <a:schemeClr val="bg2"/>
                </a:solidFill>
              </a:rPr>
              <a:t>Reports</a:t>
            </a:r>
          </a:p>
          <a:p>
            <a:r>
              <a:rPr lang="en-US" dirty="0">
                <a:solidFill>
                  <a:schemeClr val="bg2"/>
                </a:solidFill>
              </a:rPr>
              <a:t>Calls</a:t>
            </a:r>
          </a:p>
          <a:p>
            <a:r>
              <a:rPr lang="en-US" dirty="0">
                <a:solidFill>
                  <a:schemeClr val="bg2"/>
                </a:solidFill>
              </a:rPr>
              <a:t>Bandwidth</a:t>
            </a:r>
          </a:p>
          <a:p>
            <a:r>
              <a:rPr lang="en-US" dirty="0">
                <a:solidFill>
                  <a:schemeClr val="bg2"/>
                </a:solidFill>
              </a:rPr>
              <a:t>Cache hits/misses</a:t>
            </a:r>
          </a:p>
          <a:p>
            <a:r>
              <a:rPr lang="en-US" dirty="0">
                <a:solidFill>
                  <a:schemeClr val="bg2"/>
                </a:solidFill>
              </a:rPr>
              <a:t>Status codes</a:t>
            </a:r>
          </a:p>
          <a:p>
            <a:r>
              <a:rPr lang="en-US" dirty="0">
                <a:solidFill>
                  <a:schemeClr val="bg2"/>
                </a:solidFill>
              </a:rPr>
              <a:t>API and service response time</a:t>
            </a:r>
          </a:p>
          <a:p>
            <a:r>
              <a:rPr lang="en-US" dirty="0">
                <a:solidFill>
                  <a:schemeClr val="bg2"/>
                </a:solidFill>
              </a:rPr>
              <a:t>Proxy response time</a:t>
            </a:r>
          </a:p>
          <a:p>
            <a:r>
              <a:rPr lang="en-US" dirty="0">
                <a:solidFill>
                  <a:schemeClr val="bg2"/>
                </a:solidFill>
              </a:rPr>
              <a:t>Filter any report by product API Operation</a:t>
            </a:r>
          </a:p>
        </p:txBody>
      </p:sp>
    </p:spTree>
    <p:extLst>
      <p:ext uri="{BB962C8B-B14F-4D97-AF65-F5344CB8AC3E}">
        <p14:creationId xmlns:p14="http://schemas.microsoft.com/office/powerpoint/2010/main" val="68533275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560241" indent="-560241">
              <a:buFont typeface="Arial" panose="020B0604020202020204" pitchFamily="34" charset="0"/>
              <a:buChar char="•"/>
            </a:pPr>
            <a:r>
              <a:rPr lang="en-US" dirty="0"/>
              <a:t>preview available in azure right now (go try)</a:t>
            </a:r>
          </a:p>
          <a:p>
            <a:pPr marL="560241" indent="-560241">
              <a:buFont typeface="Arial" panose="020B0604020202020204" pitchFamily="34" charset="0"/>
              <a:buChar char="•"/>
            </a:pPr>
            <a:r>
              <a:rPr lang="en-US" dirty="0"/>
              <a:t>updates already in the pipeline</a:t>
            </a:r>
          </a:p>
          <a:p>
            <a:pPr marL="560241" indent="-560241">
              <a:buFont typeface="Arial" panose="020B0604020202020204" pitchFamily="34" charset="0"/>
              <a:buChar char="•"/>
            </a:pPr>
            <a:r>
              <a:rPr lang="en-US" dirty="0"/>
              <a:t>… and more coming regularly</a:t>
            </a:r>
          </a:p>
          <a:p>
            <a:pPr marL="560241" indent="-560241">
              <a:buFont typeface="Arial" panose="020B0604020202020204" pitchFamily="34" charset="0"/>
              <a:buChar char="•"/>
            </a:pPr>
            <a:r>
              <a:rPr lang="en-US" dirty="0"/>
              <a:t>keen to engage with customers</a:t>
            </a:r>
          </a:p>
          <a:p>
            <a:pPr marL="560241" indent="-560241">
              <a:buFont typeface="Arial" panose="020B0604020202020204" pitchFamily="34" charset="0"/>
              <a:buChar char="•"/>
            </a:pPr>
            <a:r>
              <a:rPr lang="en-US" dirty="0"/>
              <a:t>reach us at </a:t>
            </a:r>
            <a:r>
              <a:rPr lang="en-US" b="1" dirty="0"/>
              <a:t>apimgmt@microsoft.com</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432" y="3441488"/>
            <a:ext cx="3576958" cy="2980799"/>
          </a:xfrm>
          <a:prstGeom prst="rect">
            <a:avLst/>
          </a:prstGeom>
        </p:spPr>
      </p:pic>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66925" y="2084388"/>
            <a:ext cx="8058150" cy="1792287"/>
          </a:xfrm>
          <a:prstGeom prst="rect">
            <a:avLst/>
          </a:prstGeom>
        </p:spPr>
        <p:txBody>
          <a:bodyPr/>
          <a:lstStyle/>
          <a:p>
            <a:pPr algn="ctr"/>
            <a:r>
              <a:rPr lang="en-US" dirty="0" smtClean="0"/>
              <a:t>welcome.</a:t>
            </a:r>
            <a:endParaRPr lang="en-US" dirty="0"/>
          </a:p>
        </p:txBody>
      </p:sp>
    </p:spTree>
    <p:extLst>
      <p:ext uri="{BB962C8B-B14F-4D97-AF65-F5344CB8AC3E}">
        <p14:creationId xmlns:p14="http://schemas.microsoft.com/office/powerpoint/2010/main" val="389174222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66925" y="2084388"/>
            <a:ext cx="8058150" cy="1792287"/>
          </a:xfrm>
          <a:prstGeom prst="rect">
            <a:avLst/>
          </a:prstGeom>
        </p:spPr>
        <p:txBody>
          <a:bodyPr/>
          <a:lstStyle/>
          <a:p>
            <a:pPr algn="ctr"/>
            <a:r>
              <a:rPr lang="en-US" dirty="0"/>
              <a:t>i</a:t>
            </a:r>
            <a:r>
              <a:rPr lang="en-US" dirty="0" smtClean="0"/>
              <a:t>ntroduction to </a:t>
            </a:r>
            <a:r>
              <a:rPr lang="en-US" b="1" dirty="0" smtClean="0">
                <a:latin typeface="+mn-lt"/>
              </a:rPr>
              <a:t>azure </a:t>
            </a:r>
            <a:r>
              <a:rPr lang="en-US" b="1" dirty="0" err="1" smtClean="0">
                <a:latin typeface="+mn-lt"/>
              </a:rPr>
              <a:t>api</a:t>
            </a:r>
            <a:r>
              <a:rPr lang="en-US" b="1" dirty="0" smtClean="0">
                <a:latin typeface="+mn-lt"/>
              </a:rPr>
              <a:t> management</a:t>
            </a:r>
            <a:r>
              <a:rPr lang="en-US" dirty="0" smtClean="0"/>
              <a:t>.</a:t>
            </a:r>
            <a:endParaRPr lang="en-US" dirty="0"/>
          </a:p>
        </p:txBody>
      </p:sp>
    </p:spTree>
    <p:extLst>
      <p:ext uri="{BB962C8B-B14F-4D97-AF65-F5344CB8AC3E}">
        <p14:creationId xmlns:p14="http://schemas.microsoft.com/office/powerpoint/2010/main" val="1932794401"/>
      </p:ext>
    </p:extLst>
  </p:cSld>
  <p:clrMapOvr>
    <a:masterClrMapping/>
  </p:clrMapOvr>
  <p:transition spd="slow">
    <p:push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66925" y="2084388"/>
            <a:ext cx="8058150" cy="1792287"/>
          </a:xfrm>
          <a:prstGeom prst="rect">
            <a:avLst/>
          </a:prstGeom>
        </p:spPr>
        <p:txBody>
          <a:bodyPr/>
          <a:lstStyle/>
          <a:p>
            <a:pPr algn="ctr"/>
            <a:r>
              <a:rPr lang="en-US" dirty="0"/>
              <a:t>a</a:t>
            </a:r>
            <a:r>
              <a:rPr lang="en-US" dirty="0" smtClean="0"/>
              <a:t>nd </a:t>
            </a:r>
            <a:r>
              <a:rPr lang="en-US" b="1" dirty="0" smtClean="0">
                <a:latin typeface="+mn-lt"/>
              </a:rPr>
              <a:t>you</a:t>
            </a:r>
            <a:r>
              <a:rPr lang="en-US" dirty="0" smtClean="0"/>
              <a:t> are?</a:t>
            </a:r>
            <a:endParaRPr lang="en-US" dirty="0"/>
          </a:p>
        </p:txBody>
      </p:sp>
    </p:spTree>
    <p:extLst>
      <p:ext uri="{BB962C8B-B14F-4D97-AF65-F5344CB8AC3E}">
        <p14:creationId xmlns:p14="http://schemas.microsoft.com/office/powerpoint/2010/main" val="1774384200"/>
      </p:ext>
    </p:extLst>
  </p:cSld>
  <p:clrMapOvr>
    <a:masterClrMapping/>
  </p:clrMapOvr>
  <p:transition spd="slow">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66925" y="2084388"/>
            <a:ext cx="8058150" cy="1792287"/>
          </a:xfrm>
          <a:prstGeom prst="rect">
            <a:avLst/>
          </a:prstGeom>
        </p:spPr>
        <p:txBody>
          <a:bodyPr/>
          <a:lstStyle/>
          <a:p>
            <a:pPr algn="ctr"/>
            <a:r>
              <a:rPr lang="en-US" b="1" dirty="0" smtClean="0">
                <a:latin typeface="+mn-lt"/>
              </a:rPr>
              <a:t>IT Pro </a:t>
            </a:r>
            <a:r>
              <a:rPr lang="en-US" dirty="0" smtClean="0"/>
              <a:t>or </a:t>
            </a:r>
            <a:r>
              <a:rPr lang="en-US" b="1" dirty="0" smtClean="0">
                <a:latin typeface="+mn-lt"/>
              </a:rPr>
              <a:t>Developer</a:t>
            </a:r>
            <a:r>
              <a:rPr lang="en-US" dirty="0" smtClean="0"/>
              <a:t>?</a:t>
            </a:r>
            <a:endParaRPr lang="en-US" dirty="0"/>
          </a:p>
        </p:txBody>
      </p:sp>
    </p:spTree>
    <p:extLst>
      <p:ext uri="{BB962C8B-B14F-4D97-AF65-F5344CB8AC3E}">
        <p14:creationId xmlns:p14="http://schemas.microsoft.com/office/powerpoint/2010/main" val="300013187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66925" y="2084388"/>
            <a:ext cx="8058150" cy="1792287"/>
          </a:xfrm>
          <a:prstGeom prst="rect">
            <a:avLst/>
          </a:prstGeom>
        </p:spPr>
        <p:txBody>
          <a:bodyPr>
            <a:normAutofit fontScale="90000"/>
          </a:bodyPr>
          <a:lstStyle/>
          <a:p>
            <a:pPr algn="ctr"/>
            <a:r>
              <a:rPr lang="en-US" dirty="0" smtClean="0"/>
              <a:t>let’s talk about </a:t>
            </a:r>
            <a:r>
              <a:rPr lang="en-US" dirty="0" err="1" smtClean="0"/>
              <a:t>apis</a:t>
            </a:r>
            <a:r>
              <a:rPr lang="en-US" dirty="0" smtClean="0"/>
              <a:t> and how they can </a:t>
            </a:r>
            <a:r>
              <a:rPr lang="en-US" b="1" dirty="0" smtClean="0">
                <a:latin typeface="+mn-lt"/>
              </a:rPr>
              <a:t>boost your business</a:t>
            </a:r>
            <a:endParaRPr lang="en-US" sz="3137" b="1" dirty="0">
              <a:latin typeface="+mn-lt"/>
            </a:endParaRPr>
          </a:p>
        </p:txBody>
      </p:sp>
    </p:spTree>
    <p:extLst>
      <p:ext uri="{BB962C8B-B14F-4D97-AF65-F5344CB8AC3E}">
        <p14:creationId xmlns:p14="http://schemas.microsoft.com/office/powerpoint/2010/main" val="236670897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613833" y="3633817"/>
            <a:ext cx="6748632" cy="950913"/>
          </a:xfrm>
          <a:prstGeom prst="rect">
            <a:avLst/>
          </a:prstGeom>
        </p:spPr>
        <p:txBody>
          <a:bodyPr/>
          <a:lstStyle/>
          <a:p>
            <a:r>
              <a:rPr lang="en-US" dirty="0" smtClean="0">
                <a:solidFill>
                  <a:schemeClr val="tx1"/>
                </a:solidFill>
              </a:rPr>
              <a:t>new channels, more customers</a:t>
            </a:r>
            <a:endParaRPr lang="en-US" dirty="0">
              <a:solidFill>
                <a:schemeClr val="tx1"/>
              </a:solidFill>
            </a:endParaRPr>
          </a:p>
        </p:txBody>
      </p:sp>
      <p:sp>
        <p:nvSpPr>
          <p:cNvPr id="2" name="Title 1"/>
          <p:cNvSpPr>
            <a:spLocks noGrp="1"/>
          </p:cNvSpPr>
          <p:nvPr>
            <p:ph type="title"/>
          </p:nvPr>
        </p:nvSpPr>
        <p:spPr>
          <a:prstGeom prst="rect">
            <a:avLst/>
          </a:prstGeom>
        </p:spPr>
        <p:txBody>
          <a:bodyPr/>
          <a:lstStyle/>
          <a:p>
            <a:r>
              <a:rPr lang="en-US" dirty="0" smtClean="0"/>
              <a:t>Extending a platform</a:t>
            </a:r>
            <a:endParaRPr lang="en-US" dirty="0"/>
          </a:p>
        </p:txBody>
      </p:sp>
      <p:grpSp>
        <p:nvGrpSpPr>
          <p:cNvPr id="7" name="Group 6"/>
          <p:cNvGrpSpPr/>
          <p:nvPr/>
        </p:nvGrpSpPr>
        <p:grpSpPr>
          <a:xfrm>
            <a:off x="7587674" y="1170864"/>
            <a:ext cx="5746189" cy="1960642"/>
            <a:chOff x="7587674" y="1170864"/>
            <a:chExt cx="5746189" cy="1960642"/>
          </a:xfrm>
        </p:grpSpPr>
        <p:grpSp>
          <p:nvGrpSpPr>
            <p:cNvPr id="73" name="Group 72"/>
            <p:cNvGrpSpPr/>
            <p:nvPr/>
          </p:nvGrpSpPr>
          <p:grpSpPr>
            <a:xfrm>
              <a:off x="7587674" y="1851360"/>
              <a:ext cx="1526787" cy="1280146"/>
              <a:chOff x="7587674" y="1851360"/>
              <a:chExt cx="1526787" cy="1280146"/>
            </a:xfrm>
            <a:solidFill>
              <a:schemeClr val="accent5"/>
            </a:solidFill>
          </p:grpSpPr>
          <p:grpSp>
            <p:nvGrpSpPr>
              <p:cNvPr id="74" name="Group 73"/>
              <p:cNvGrpSpPr/>
              <p:nvPr/>
            </p:nvGrpSpPr>
            <p:grpSpPr>
              <a:xfrm>
                <a:off x="7589822" y="1851360"/>
                <a:ext cx="1524639" cy="1280146"/>
                <a:chOff x="8808352" y="2164888"/>
                <a:chExt cx="1524639" cy="1280146"/>
              </a:xfrm>
              <a:grpFill/>
            </p:grpSpPr>
            <p:sp>
              <p:nvSpPr>
                <p:cNvPr id="77" name="Flowchart: Direct Access Storage 76"/>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Pie 77"/>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Flowchart: Terminator 74"/>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lowchart: Terminator 75"/>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Freeform 78"/>
            <p:cNvSpPr/>
            <p:nvPr/>
          </p:nvSpPr>
          <p:spPr bwMode="auto">
            <a:xfrm>
              <a:off x="9007522" y="1170864"/>
              <a:ext cx="4326341" cy="1533928"/>
            </a:xfrm>
            <a:custGeom>
              <a:avLst/>
              <a:gdLst>
                <a:gd name="connsiteX0" fmla="*/ 0 w 4326341"/>
                <a:gd name="connsiteY0" fmla="*/ 1285733 h 1533928"/>
                <a:gd name="connsiteX1" fmla="*/ 1296538 w 4326341"/>
                <a:gd name="connsiteY1" fmla="*/ 1531393 h 1533928"/>
                <a:gd name="connsiteX2" fmla="*/ 1678675 w 4326341"/>
                <a:gd name="connsiteY2" fmla="*/ 1149255 h 1533928"/>
                <a:gd name="connsiteX3" fmla="*/ 968991 w 4326341"/>
                <a:gd name="connsiteY3" fmla="*/ 671584 h 1533928"/>
                <a:gd name="connsiteX4" fmla="*/ 777923 w 4326341"/>
                <a:gd name="connsiteY4" fmla="*/ 2843 h 1533928"/>
                <a:gd name="connsiteX5" fmla="*/ 2538484 w 4326341"/>
                <a:gd name="connsiteY5" fmla="*/ 425924 h 1533928"/>
                <a:gd name="connsiteX6" fmla="*/ 4326341 w 4326341"/>
                <a:gd name="connsiteY6" fmla="*/ 303094 h 15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6341" h="1533928">
                  <a:moveTo>
                    <a:pt x="0" y="1285733"/>
                  </a:moveTo>
                  <a:cubicBezTo>
                    <a:pt x="508379" y="1419936"/>
                    <a:pt x="1016759" y="1554139"/>
                    <a:pt x="1296538" y="1531393"/>
                  </a:cubicBezTo>
                  <a:cubicBezTo>
                    <a:pt x="1576317" y="1508647"/>
                    <a:pt x="1733266" y="1292556"/>
                    <a:pt x="1678675" y="1149255"/>
                  </a:cubicBezTo>
                  <a:cubicBezTo>
                    <a:pt x="1624084" y="1005954"/>
                    <a:pt x="1119116" y="862653"/>
                    <a:pt x="968991" y="671584"/>
                  </a:cubicBezTo>
                  <a:cubicBezTo>
                    <a:pt x="818866" y="480515"/>
                    <a:pt x="516341" y="43786"/>
                    <a:pt x="777923" y="2843"/>
                  </a:cubicBezTo>
                  <a:cubicBezTo>
                    <a:pt x="1039505" y="-38100"/>
                    <a:pt x="1947081" y="375882"/>
                    <a:pt x="2538484" y="425924"/>
                  </a:cubicBezTo>
                  <a:cubicBezTo>
                    <a:pt x="3129887" y="475966"/>
                    <a:pt x="4030640" y="187088"/>
                    <a:pt x="4326341" y="303094"/>
                  </a:cubicBezTo>
                </a:path>
              </a:pathLst>
            </a:custGeom>
            <a:noFill/>
            <a:ln w="152400" cap="flat" cmpd="sng" algn="ctr">
              <a:solidFill>
                <a:schemeClr val="accent5"/>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grpSp>
        <p:nvGrpSpPr>
          <p:cNvPr id="5" name="Group 4"/>
          <p:cNvGrpSpPr/>
          <p:nvPr/>
        </p:nvGrpSpPr>
        <p:grpSpPr>
          <a:xfrm>
            <a:off x="5107269" y="4489294"/>
            <a:ext cx="2734318" cy="3025529"/>
            <a:chOff x="5107269" y="4489294"/>
            <a:chExt cx="2734318" cy="3025529"/>
          </a:xfrm>
        </p:grpSpPr>
        <p:grpSp>
          <p:nvGrpSpPr>
            <p:cNvPr id="80" name="Group 79"/>
            <p:cNvGrpSpPr/>
            <p:nvPr/>
          </p:nvGrpSpPr>
          <p:grpSpPr>
            <a:xfrm rot="933116">
              <a:off x="5107269" y="4601436"/>
              <a:ext cx="1526787" cy="1280146"/>
              <a:chOff x="7587674" y="1851360"/>
              <a:chExt cx="1526787" cy="1280146"/>
            </a:xfrm>
            <a:solidFill>
              <a:schemeClr val="accent5"/>
            </a:solidFill>
          </p:grpSpPr>
          <p:grpSp>
            <p:nvGrpSpPr>
              <p:cNvPr id="81" name="Group 80"/>
              <p:cNvGrpSpPr/>
              <p:nvPr/>
            </p:nvGrpSpPr>
            <p:grpSpPr>
              <a:xfrm>
                <a:off x="7589822" y="1851360"/>
                <a:ext cx="1524639" cy="1280146"/>
                <a:chOff x="8808352" y="2164888"/>
                <a:chExt cx="1524639" cy="1280146"/>
              </a:xfrm>
              <a:grpFill/>
            </p:grpSpPr>
            <p:sp>
              <p:nvSpPr>
                <p:cNvPr id="84" name="Flowchart: Direct Access Storage 83"/>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Pie 84"/>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Flowchart: Terminator 81"/>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lowchart: Terminator 82"/>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6" name="Freeform 85"/>
            <p:cNvSpPr/>
            <p:nvPr/>
          </p:nvSpPr>
          <p:spPr bwMode="auto">
            <a:xfrm>
              <a:off x="6253524" y="5467659"/>
              <a:ext cx="1588063" cy="2047164"/>
            </a:xfrm>
            <a:custGeom>
              <a:avLst/>
              <a:gdLst>
                <a:gd name="connsiteX0" fmla="*/ 273074 w 1588063"/>
                <a:gd name="connsiteY0" fmla="*/ 0 h 2047164"/>
                <a:gd name="connsiteX1" fmla="*/ 1528668 w 1588063"/>
                <a:gd name="connsiteY1" fmla="*/ 272955 h 2047164"/>
                <a:gd name="connsiteX2" fmla="*/ 1255713 w 1588063"/>
                <a:gd name="connsiteY2" fmla="*/ 1023582 h 2047164"/>
                <a:gd name="connsiteX3" fmla="*/ 122948 w 1588063"/>
                <a:gd name="connsiteY3" fmla="*/ 1364776 h 2047164"/>
                <a:gd name="connsiteX4" fmla="*/ 150244 w 1588063"/>
                <a:gd name="connsiteY4" fmla="*/ 2047164 h 20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063" h="2047164">
                  <a:moveTo>
                    <a:pt x="273074" y="0"/>
                  </a:moveTo>
                  <a:cubicBezTo>
                    <a:pt x="818984" y="51179"/>
                    <a:pt x="1364895" y="102358"/>
                    <a:pt x="1528668" y="272955"/>
                  </a:cubicBezTo>
                  <a:cubicBezTo>
                    <a:pt x="1692441" y="443552"/>
                    <a:pt x="1490000" y="841612"/>
                    <a:pt x="1255713" y="1023582"/>
                  </a:cubicBezTo>
                  <a:cubicBezTo>
                    <a:pt x="1021426" y="1205552"/>
                    <a:pt x="307193" y="1194179"/>
                    <a:pt x="122948" y="1364776"/>
                  </a:cubicBezTo>
                  <a:cubicBezTo>
                    <a:pt x="-61297" y="1535373"/>
                    <a:pt x="-27177" y="1942531"/>
                    <a:pt x="150244" y="2047164"/>
                  </a:cubicBezTo>
                </a:path>
              </a:pathLst>
            </a:custGeom>
            <a:noFill/>
            <a:ln w="152400" cap="flat" cmpd="sng" algn="ctr">
              <a:solidFill>
                <a:schemeClr val="accent5"/>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sp>
          <p:nvSpPr>
            <p:cNvPr id="94" name="TextBox 93"/>
            <p:cNvSpPr txBox="1"/>
            <p:nvPr/>
          </p:nvSpPr>
          <p:spPr>
            <a:xfrm rot="17102454">
              <a:off x="5217533" y="5067562"/>
              <a:ext cx="1645902" cy="4893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solidFill>
                    <a:srgbClr val="002060"/>
                  </a:solidFill>
                  <a:effectLst/>
                  <a:uLnTx/>
                  <a:uFillTx/>
                </a:rPr>
                <a:t>employees</a:t>
              </a:r>
            </a:p>
          </p:txBody>
        </p:sp>
      </p:grpSp>
      <p:grpSp>
        <p:nvGrpSpPr>
          <p:cNvPr id="8" name="Group 7"/>
          <p:cNvGrpSpPr/>
          <p:nvPr/>
        </p:nvGrpSpPr>
        <p:grpSpPr>
          <a:xfrm>
            <a:off x="8495802" y="3795938"/>
            <a:ext cx="3820870" cy="2524703"/>
            <a:chOff x="8495802" y="3795938"/>
            <a:chExt cx="3820870" cy="2524703"/>
          </a:xfrm>
        </p:grpSpPr>
        <p:grpSp>
          <p:nvGrpSpPr>
            <p:cNvPr id="87" name="Group 86"/>
            <p:cNvGrpSpPr/>
            <p:nvPr/>
          </p:nvGrpSpPr>
          <p:grpSpPr>
            <a:xfrm rot="715937">
              <a:off x="8495802" y="3898355"/>
              <a:ext cx="1526787" cy="1280146"/>
              <a:chOff x="7587674" y="1851360"/>
              <a:chExt cx="1526787" cy="1280146"/>
            </a:xfrm>
            <a:solidFill>
              <a:schemeClr val="accent5"/>
            </a:solidFill>
          </p:grpSpPr>
          <p:grpSp>
            <p:nvGrpSpPr>
              <p:cNvPr id="88" name="Group 87"/>
              <p:cNvGrpSpPr/>
              <p:nvPr/>
            </p:nvGrpSpPr>
            <p:grpSpPr>
              <a:xfrm>
                <a:off x="7589822" y="1851360"/>
                <a:ext cx="1524639" cy="1280146"/>
                <a:chOff x="8808352" y="2164888"/>
                <a:chExt cx="1524639" cy="1280146"/>
              </a:xfrm>
              <a:grpFill/>
            </p:grpSpPr>
            <p:sp>
              <p:nvSpPr>
                <p:cNvPr id="91" name="Flowchart: Direct Access Storage 90"/>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Pie 91"/>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Flowchart: Terminator 88"/>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lowchart: Terminator 89"/>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3" name="Freeform 92"/>
            <p:cNvSpPr/>
            <p:nvPr/>
          </p:nvSpPr>
          <p:spPr bwMode="auto">
            <a:xfrm>
              <a:off x="9812740" y="3801040"/>
              <a:ext cx="2503932" cy="2519601"/>
            </a:xfrm>
            <a:custGeom>
              <a:avLst/>
              <a:gdLst>
                <a:gd name="connsiteX0" fmla="*/ 0 w 3330054"/>
                <a:gd name="connsiteY0" fmla="*/ 975676 h 3670891"/>
                <a:gd name="connsiteX1" fmla="*/ 859809 w 3330054"/>
                <a:gd name="connsiteY1" fmla="*/ 1166745 h 3670891"/>
                <a:gd name="connsiteX2" fmla="*/ 1746914 w 3330054"/>
                <a:gd name="connsiteY2" fmla="*/ 866494 h 3670891"/>
                <a:gd name="connsiteX3" fmla="*/ 1924335 w 3330054"/>
                <a:gd name="connsiteY3" fmla="*/ 416118 h 3670891"/>
                <a:gd name="connsiteX4" fmla="*/ 1542197 w 3330054"/>
                <a:gd name="connsiteY4" fmla="*/ 20333 h 3670891"/>
                <a:gd name="connsiteX5" fmla="*/ 1296538 w 3330054"/>
                <a:gd name="connsiteY5" fmla="*/ 129515 h 3670891"/>
                <a:gd name="connsiteX6" fmla="*/ 1064526 w 3330054"/>
                <a:gd name="connsiteY6" fmla="*/ 743664 h 3670891"/>
                <a:gd name="connsiteX7" fmla="*/ 1132764 w 3330054"/>
                <a:gd name="connsiteY7" fmla="*/ 1685360 h 3670891"/>
                <a:gd name="connsiteX8" fmla="*/ 1392072 w 3330054"/>
                <a:gd name="connsiteY8" fmla="*/ 2504226 h 3670891"/>
                <a:gd name="connsiteX9" fmla="*/ 2006221 w 3330054"/>
                <a:gd name="connsiteY9" fmla="*/ 3596047 h 3670891"/>
                <a:gd name="connsiteX10" fmla="*/ 3330054 w 3330054"/>
                <a:gd name="connsiteY10" fmla="*/ 3486864 h 3670891"/>
                <a:gd name="connsiteX0" fmla="*/ 0 w 3330054"/>
                <a:gd name="connsiteY0" fmla="*/ 975676 h 3500357"/>
                <a:gd name="connsiteX1" fmla="*/ 859809 w 3330054"/>
                <a:gd name="connsiteY1" fmla="*/ 1166745 h 3500357"/>
                <a:gd name="connsiteX2" fmla="*/ 1746914 w 3330054"/>
                <a:gd name="connsiteY2" fmla="*/ 866494 h 3500357"/>
                <a:gd name="connsiteX3" fmla="*/ 1924335 w 3330054"/>
                <a:gd name="connsiteY3" fmla="*/ 416118 h 3500357"/>
                <a:gd name="connsiteX4" fmla="*/ 1542197 w 3330054"/>
                <a:gd name="connsiteY4" fmla="*/ 20333 h 3500357"/>
                <a:gd name="connsiteX5" fmla="*/ 1296538 w 3330054"/>
                <a:gd name="connsiteY5" fmla="*/ 129515 h 3500357"/>
                <a:gd name="connsiteX6" fmla="*/ 1064526 w 3330054"/>
                <a:gd name="connsiteY6" fmla="*/ 743664 h 3500357"/>
                <a:gd name="connsiteX7" fmla="*/ 1132764 w 3330054"/>
                <a:gd name="connsiteY7" fmla="*/ 1685360 h 3500357"/>
                <a:gd name="connsiteX8" fmla="*/ 1392072 w 3330054"/>
                <a:gd name="connsiteY8" fmla="*/ 2504226 h 3500357"/>
                <a:gd name="connsiteX9" fmla="*/ 2503932 w 3330054"/>
                <a:gd name="connsiteY9" fmla="*/ 2519601 h 3500357"/>
                <a:gd name="connsiteX10" fmla="*/ 3330054 w 3330054"/>
                <a:gd name="connsiteY10" fmla="*/ 3486864 h 3500357"/>
                <a:gd name="connsiteX0" fmla="*/ 0 w 3330054"/>
                <a:gd name="connsiteY0" fmla="*/ 975676 h 3500357"/>
                <a:gd name="connsiteX1" fmla="*/ 859809 w 3330054"/>
                <a:gd name="connsiteY1" fmla="*/ 1166745 h 3500357"/>
                <a:gd name="connsiteX2" fmla="*/ 1746914 w 3330054"/>
                <a:gd name="connsiteY2" fmla="*/ 866494 h 3500357"/>
                <a:gd name="connsiteX3" fmla="*/ 1924335 w 3330054"/>
                <a:gd name="connsiteY3" fmla="*/ 416118 h 3500357"/>
                <a:gd name="connsiteX4" fmla="*/ 1542197 w 3330054"/>
                <a:gd name="connsiteY4" fmla="*/ 20333 h 3500357"/>
                <a:gd name="connsiteX5" fmla="*/ 1296538 w 3330054"/>
                <a:gd name="connsiteY5" fmla="*/ 129515 h 3500357"/>
                <a:gd name="connsiteX6" fmla="*/ 1064526 w 3330054"/>
                <a:gd name="connsiteY6" fmla="*/ 743664 h 3500357"/>
                <a:gd name="connsiteX7" fmla="*/ 1132764 w 3330054"/>
                <a:gd name="connsiteY7" fmla="*/ 1685360 h 3500357"/>
                <a:gd name="connsiteX8" fmla="*/ 1542543 w 3330054"/>
                <a:gd name="connsiteY8" fmla="*/ 2319032 h 3500357"/>
                <a:gd name="connsiteX9" fmla="*/ 2503932 w 3330054"/>
                <a:gd name="connsiteY9" fmla="*/ 2519601 h 3500357"/>
                <a:gd name="connsiteX10" fmla="*/ 3330054 w 3330054"/>
                <a:gd name="connsiteY10" fmla="*/ 3486864 h 3500357"/>
                <a:gd name="connsiteX0" fmla="*/ 0 w 2503932"/>
                <a:gd name="connsiteY0" fmla="*/ 975676 h 2519601"/>
                <a:gd name="connsiteX1" fmla="*/ 859809 w 2503932"/>
                <a:gd name="connsiteY1" fmla="*/ 1166745 h 2519601"/>
                <a:gd name="connsiteX2" fmla="*/ 1746914 w 2503932"/>
                <a:gd name="connsiteY2" fmla="*/ 866494 h 2519601"/>
                <a:gd name="connsiteX3" fmla="*/ 1924335 w 2503932"/>
                <a:gd name="connsiteY3" fmla="*/ 416118 h 2519601"/>
                <a:gd name="connsiteX4" fmla="*/ 1542197 w 2503932"/>
                <a:gd name="connsiteY4" fmla="*/ 20333 h 2519601"/>
                <a:gd name="connsiteX5" fmla="*/ 1296538 w 2503932"/>
                <a:gd name="connsiteY5" fmla="*/ 129515 h 2519601"/>
                <a:gd name="connsiteX6" fmla="*/ 1064526 w 2503932"/>
                <a:gd name="connsiteY6" fmla="*/ 743664 h 2519601"/>
                <a:gd name="connsiteX7" fmla="*/ 1132764 w 2503932"/>
                <a:gd name="connsiteY7" fmla="*/ 1685360 h 2519601"/>
                <a:gd name="connsiteX8" fmla="*/ 1542543 w 2503932"/>
                <a:gd name="connsiteY8" fmla="*/ 2319032 h 2519601"/>
                <a:gd name="connsiteX9" fmla="*/ 2503932 w 2503932"/>
                <a:gd name="connsiteY9" fmla="*/ 2519601 h 25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3932" h="2519601">
                  <a:moveTo>
                    <a:pt x="0" y="975676"/>
                  </a:moveTo>
                  <a:cubicBezTo>
                    <a:pt x="284328" y="1080309"/>
                    <a:pt x="568657" y="1184942"/>
                    <a:pt x="859809" y="1166745"/>
                  </a:cubicBezTo>
                  <a:cubicBezTo>
                    <a:pt x="1150961" y="1148548"/>
                    <a:pt x="1569493" y="991599"/>
                    <a:pt x="1746914" y="866494"/>
                  </a:cubicBezTo>
                  <a:cubicBezTo>
                    <a:pt x="1924335" y="741389"/>
                    <a:pt x="1958455" y="557145"/>
                    <a:pt x="1924335" y="416118"/>
                  </a:cubicBezTo>
                  <a:cubicBezTo>
                    <a:pt x="1890216" y="275091"/>
                    <a:pt x="1646830" y="68100"/>
                    <a:pt x="1542197" y="20333"/>
                  </a:cubicBezTo>
                  <a:cubicBezTo>
                    <a:pt x="1437564" y="-27434"/>
                    <a:pt x="1376150" y="8960"/>
                    <a:pt x="1296538" y="129515"/>
                  </a:cubicBezTo>
                  <a:cubicBezTo>
                    <a:pt x="1216926" y="250070"/>
                    <a:pt x="1091822" y="484357"/>
                    <a:pt x="1064526" y="743664"/>
                  </a:cubicBezTo>
                  <a:cubicBezTo>
                    <a:pt x="1037230" y="1002971"/>
                    <a:pt x="1053095" y="1422799"/>
                    <a:pt x="1132764" y="1685360"/>
                  </a:cubicBezTo>
                  <a:cubicBezTo>
                    <a:pt x="1212433" y="1947921"/>
                    <a:pt x="1314015" y="2179992"/>
                    <a:pt x="1542543" y="2319032"/>
                  </a:cubicBezTo>
                  <a:cubicBezTo>
                    <a:pt x="1771071" y="2458072"/>
                    <a:pt x="2180935" y="2355828"/>
                    <a:pt x="2503932" y="2519601"/>
                  </a:cubicBezTo>
                </a:path>
              </a:pathLst>
            </a:custGeom>
            <a:noFill/>
            <a:ln w="152400" cap="flat" cmpd="sng" algn="ctr">
              <a:solidFill>
                <a:schemeClr val="accent5"/>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sp>
          <p:nvSpPr>
            <p:cNvPr id="95" name="TextBox 94"/>
            <p:cNvSpPr txBox="1"/>
            <p:nvPr/>
          </p:nvSpPr>
          <p:spPr>
            <a:xfrm rot="16858254">
              <a:off x="8636489" y="4346506"/>
              <a:ext cx="1645902"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solidFill>
                    <a:srgbClr val="002060"/>
                  </a:solidFill>
                  <a:effectLst/>
                  <a:uLnTx/>
                  <a:uFillTx/>
                </a:rPr>
                <a:t>partners</a:t>
              </a:r>
            </a:p>
          </p:txBody>
        </p:sp>
      </p:grpSp>
      <p:sp>
        <p:nvSpPr>
          <p:cNvPr id="96" name="TextBox 95"/>
          <p:cNvSpPr txBox="1"/>
          <p:nvPr/>
        </p:nvSpPr>
        <p:spPr>
          <a:xfrm rot="16200000">
            <a:off x="7677896" y="2275130"/>
            <a:ext cx="1645902" cy="4893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solidFill>
                  <a:srgbClr val="002060"/>
                </a:solidFill>
                <a:effectLst/>
                <a:uLnTx/>
                <a:uFillTx/>
              </a:rPr>
              <a:t>developers</a:t>
            </a:r>
          </a:p>
        </p:txBody>
      </p:sp>
      <p:sp>
        <p:nvSpPr>
          <p:cNvPr id="68" name="Flowchart: Direct Access Storage 67"/>
          <p:cNvSpPr/>
          <p:nvPr/>
        </p:nvSpPr>
        <p:spPr bwMode="auto">
          <a:xfrm>
            <a:off x="1882399" y="1915210"/>
            <a:ext cx="471633" cy="1280146"/>
          </a:xfrm>
          <a:prstGeom prst="flowChartMagneticDrum">
            <a:avLst/>
          </a:prstGeom>
          <a:solidFill>
            <a:schemeClr val="accent2">
              <a:lumMod val="60000"/>
              <a:lumOff val="40000"/>
            </a:schemeClr>
          </a:solidFill>
          <a:ln w="9525" cap="flat" cmpd="sng" algn="ctr">
            <a:solidFill>
              <a:schemeClr val="accent2">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Pie 68"/>
          <p:cNvSpPr/>
          <p:nvPr/>
        </p:nvSpPr>
        <p:spPr bwMode="auto">
          <a:xfrm>
            <a:off x="1314513" y="1976105"/>
            <a:ext cx="1326374" cy="1158357"/>
          </a:xfrm>
          <a:prstGeom prst="pie">
            <a:avLst>
              <a:gd name="adj1" fmla="val 5319942"/>
              <a:gd name="adj2" fmla="val 16200000"/>
            </a:avLst>
          </a:prstGeom>
          <a:solidFill>
            <a:schemeClr val="accent2">
              <a:lumMod val="60000"/>
              <a:lumOff val="40000"/>
            </a:schemeClr>
          </a:solidFill>
          <a:ln w="9525" cap="flat" cmpd="sng" algn="ctr">
            <a:solidFill>
              <a:schemeClr val="accent2">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69"/>
          <p:cNvSpPr/>
          <p:nvPr/>
        </p:nvSpPr>
        <p:spPr bwMode="auto">
          <a:xfrm>
            <a:off x="-240341" y="2527877"/>
            <a:ext cx="2122740" cy="2565476"/>
          </a:xfrm>
          <a:custGeom>
            <a:avLst/>
            <a:gdLst>
              <a:gd name="connsiteX0" fmla="*/ 2075935 w 2122740"/>
              <a:gd name="connsiteY0" fmla="*/ 39763 h 2565476"/>
              <a:gd name="connsiteX1" fmla="*/ 2014151 w 2122740"/>
              <a:gd name="connsiteY1" fmla="*/ 52119 h 2565476"/>
              <a:gd name="connsiteX2" fmla="*/ 1124465 w 2122740"/>
              <a:gd name="connsiteY2" fmla="*/ 76833 h 2565476"/>
              <a:gd name="connsiteX3" fmla="*/ 778476 w 2122740"/>
              <a:gd name="connsiteY3" fmla="*/ 1015946 h 2565476"/>
              <a:gd name="connsiteX4" fmla="*/ 1322173 w 2122740"/>
              <a:gd name="connsiteY4" fmla="*/ 1992130 h 2565476"/>
              <a:gd name="connsiteX5" fmla="*/ 0 w 2122740"/>
              <a:gd name="connsiteY5" fmla="*/ 2560541 h 2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2740" h="2565476">
                <a:moveTo>
                  <a:pt x="2075935" y="39763"/>
                </a:moveTo>
                <a:cubicBezTo>
                  <a:pt x="2124332" y="42852"/>
                  <a:pt x="2172729" y="45941"/>
                  <a:pt x="2014151" y="52119"/>
                </a:cubicBezTo>
                <a:cubicBezTo>
                  <a:pt x="1855573" y="58297"/>
                  <a:pt x="1330411" y="-83805"/>
                  <a:pt x="1124465" y="76833"/>
                </a:cubicBezTo>
                <a:cubicBezTo>
                  <a:pt x="918519" y="237471"/>
                  <a:pt x="745525" y="696730"/>
                  <a:pt x="778476" y="1015946"/>
                </a:cubicBezTo>
                <a:cubicBezTo>
                  <a:pt x="811427" y="1335162"/>
                  <a:pt x="1451919" y="1734698"/>
                  <a:pt x="1322173" y="1992130"/>
                </a:cubicBezTo>
                <a:cubicBezTo>
                  <a:pt x="1192427" y="2249563"/>
                  <a:pt x="205946" y="2612027"/>
                  <a:pt x="0" y="2560541"/>
                </a:cubicBezTo>
              </a:path>
            </a:pathLst>
          </a:custGeom>
          <a:noFill/>
          <a:ln w="152400" cap="flat" cmpd="sng" algn="ctr">
            <a:solidFill>
              <a:schemeClr val="accent2">
                <a:lumMod val="60000"/>
                <a:lumOff val="40000"/>
              </a:schemeClr>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sp>
        <p:nvSpPr>
          <p:cNvPr id="71" name="Oval 70"/>
          <p:cNvSpPr/>
          <p:nvPr/>
        </p:nvSpPr>
        <p:spPr bwMode="auto">
          <a:xfrm>
            <a:off x="2262084" y="2260433"/>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p:cNvSpPr/>
          <p:nvPr/>
        </p:nvSpPr>
        <p:spPr bwMode="auto">
          <a:xfrm>
            <a:off x="2262084" y="2668472"/>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p:cNvSpPr txBox="1"/>
          <p:nvPr/>
        </p:nvSpPr>
        <p:spPr>
          <a:xfrm rot="16200000">
            <a:off x="1037489" y="2304650"/>
            <a:ext cx="1645902"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solidFill>
                  <a:srgbClr val="002060"/>
                </a:solidFill>
                <a:effectLst/>
                <a:uLnTx/>
                <a:uFillTx/>
              </a:rPr>
              <a:t>API</a:t>
            </a:r>
          </a:p>
        </p:txBody>
      </p:sp>
    </p:spTree>
    <p:extLst>
      <p:ext uri="{BB962C8B-B14F-4D97-AF65-F5344CB8AC3E}">
        <p14:creationId xmlns:p14="http://schemas.microsoft.com/office/powerpoint/2010/main" val="15854301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41" y="107468"/>
            <a:ext cx="7030185" cy="9097884"/>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b="58317"/>
          <a:stretch/>
        </p:blipFill>
        <p:spPr>
          <a:xfrm>
            <a:off x="2525387" y="230283"/>
            <a:ext cx="350253" cy="802968"/>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b="48265"/>
          <a:stretch/>
        </p:blipFill>
        <p:spPr>
          <a:xfrm>
            <a:off x="4611156" y="1840878"/>
            <a:ext cx="1116865" cy="3547525"/>
          </a:xfrm>
          <a:prstGeom prst="rect">
            <a:avLst/>
          </a:prstGeom>
        </p:spPr>
      </p:pic>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b="5294"/>
          <a:stretch/>
        </p:blipFill>
        <p:spPr>
          <a:xfrm>
            <a:off x="3077812" y="506363"/>
            <a:ext cx="1364512" cy="3694857"/>
          </a:xfrm>
          <a:prstGeom prst="rect">
            <a:avLst/>
          </a:prstGeom>
        </p:spPr>
      </p:pic>
      <p:grpSp>
        <p:nvGrpSpPr>
          <p:cNvPr id="2" name="Group 1"/>
          <p:cNvGrpSpPr/>
          <p:nvPr/>
        </p:nvGrpSpPr>
        <p:grpSpPr>
          <a:xfrm>
            <a:off x="1556636" y="829396"/>
            <a:ext cx="675302" cy="3687218"/>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36174" b="33862"/>
            <a:stretch/>
          </p:blipFill>
          <p:spPr>
            <a:xfrm>
              <a:off x="2487240" y="2049150"/>
              <a:ext cx="671380" cy="585771"/>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t="36174" b="4343"/>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8">
            <a:extLst>
              <a:ext uri="{28A0092B-C50C-407E-A947-70E740481C1C}">
                <a14:useLocalDpi xmlns:a14="http://schemas.microsoft.com/office/drawing/2010/main" val="0"/>
              </a:ext>
            </a:extLst>
          </a:blip>
          <a:srcRect b="33040"/>
          <a:stretch/>
        </p:blipFill>
        <p:spPr>
          <a:xfrm>
            <a:off x="677240" y="1111355"/>
            <a:ext cx="1352526" cy="4482983"/>
          </a:xfrm>
          <a:prstGeom prst="rect">
            <a:avLst/>
          </a:prstGeom>
        </p:spPr>
      </p:pic>
      <p:sp>
        <p:nvSpPr>
          <p:cNvPr id="17" name="Text Placeholder 2"/>
          <p:cNvSpPr txBox="1">
            <a:spLocks/>
          </p:cNvSpPr>
          <p:nvPr/>
        </p:nvSpPr>
        <p:spPr>
          <a:xfrm>
            <a:off x="6646194" y="715118"/>
            <a:ext cx="5042593" cy="55818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i="1" dirty="0">
                <a:solidFill>
                  <a:schemeClr val="bg1"/>
                </a:solidFill>
              </a:rPr>
              <a:t>“In little more than a decade, APIs have transitioned from </a:t>
            </a:r>
            <a:r>
              <a:rPr lang="en-US" sz="2353" b="1" dirty="0">
                <a:solidFill>
                  <a:schemeClr val="bg1"/>
                </a:solidFill>
              </a:rPr>
              <a:t>relative obscurity </a:t>
            </a:r>
            <a:r>
              <a:rPr lang="en-US" sz="2353" i="1" dirty="0">
                <a:solidFill>
                  <a:schemeClr val="bg1"/>
                </a:solidFill>
              </a:rPr>
              <a:t>to become the ‘digital glue’ that empowers developers to create new software applications, partnerships and even new businesses. </a:t>
            </a:r>
            <a:br>
              <a:rPr lang="en-US" sz="2353" i="1" dirty="0">
                <a:solidFill>
                  <a:schemeClr val="bg1"/>
                </a:solidFill>
              </a:rPr>
            </a:br>
            <a:r>
              <a:rPr lang="en-US" sz="2353" i="1" dirty="0">
                <a:solidFill>
                  <a:schemeClr val="bg1"/>
                </a:solidFill>
              </a:rPr>
              <a:t>This </a:t>
            </a:r>
            <a:r>
              <a:rPr lang="en-US" sz="2353" b="1" dirty="0">
                <a:solidFill>
                  <a:schemeClr val="bg1"/>
                </a:solidFill>
              </a:rPr>
              <a:t>business-to-developer</a:t>
            </a:r>
            <a:r>
              <a:rPr lang="en-US" sz="2353" dirty="0">
                <a:solidFill>
                  <a:schemeClr val="bg1"/>
                </a:solidFill>
              </a:rPr>
              <a:t> </a:t>
            </a:r>
            <a:r>
              <a:rPr lang="en-US" sz="2353" i="1" dirty="0">
                <a:solidFill>
                  <a:schemeClr val="bg1"/>
                </a:solidFill>
              </a:rPr>
              <a:t>market is quickly becoming one of the fastest growing opportunities within cloud computing”</a:t>
            </a:r>
          </a:p>
          <a:p>
            <a:endParaRPr lang="en-US" sz="1961" dirty="0">
              <a:solidFill>
                <a:schemeClr val="bg1"/>
              </a:solidFill>
            </a:endParaRPr>
          </a:p>
          <a:p>
            <a:pPr marL="0" indent="0">
              <a:buNone/>
            </a:pPr>
            <a:r>
              <a:rPr lang="en-US" sz="1961" dirty="0">
                <a:solidFill>
                  <a:schemeClr val="bg1"/>
                </a:solidFill>
              </a:rPr>
              <a:t>Byron Deeter, partner at Bessemer Venture Partners. Investor in Box, </a:t>
            </a:r>
            <a:r>
              <a:rPr lang="en-US" sz="1961" dirty="0" err="1">
                <a:solidFill>
                  <a:schemeClr val="bg1"/>
                </a:solidFill>
              </a:rPr>
              <a:t>DocuSign</a:t>
            </a:r>
            <a:r>
              <a:rPr lang="en-US" sz="1961" dirty="0">
                <a:solidFill>
                  <a:schemeClr val="bg1"/>
                </a:solidFill>
              </a:rPr>
              <a:t>, </a:t>
            </a:r>
            <a:r>
              <a:rPr lang="en-US" sz="1961" dirty="0" err="1">
                <a:solidFill>
                  <a:schemeClr val="bg1"/>
                </a:solidFill>
              </a:rPr>
              <a:t>Twilio</a:t>
            </a:r>
            <a:r>
              <a:rPr lang="en-US" sz="1961" dirty="0">
                <a:solidFill>
                  <a:schemeClr val="bg1"/>
                </a:solidFill>
              </a:rPr>
              <a:t> and </a:t>
            </a:r>
            <a:r>
              <a:rPr lang="en-US" sz="1961" dirty="0" err="1">
                <a:solidFill>
                  <a:schemeClr val="bg1"/>
                </a:solidFill>
              </a:rPr>
              <a:t>SendGrid</a:t>
            </a:r>
            <a:r>
              <a:rPr lang="en-US" sz="1961" dirty="0">
                <a:solidFill>
                  <a:schemeClr val="bg1"/>
                </a:solidFill>
              </a:rPr>
              <a:t>.</a:t>
            </a:r>
          </a:p>
          <a:p>
            <a:pPr marL="0" indent="0">
              <a:buNone/>
            </a:pPr>
            <a:endParaRPr lang="en-US" sz="1961" dirty="0">
              <a:solidFill>
                <a:schemeClr val="bg1"/>
              </a:solidFill>
            </a:endParaRPr>
          </a:p>
          <a:p>
            <a:pPr marL="0" indent="0">
              <a:buNone/>
            </a:pPr>
            <a:r>
              <a:rPr lang="en-US" sz="1961" dirty="0">
                <a:solidFill>
                  <a:schemeClr val="bg1"/>
                </a:solidFill>
              </a:rPr>
              <a:t>http://venturebeat.com/2013/08/31/api-economy/</a:t>
            </a:r>
          </a:p>
        </p:txBody>
      </p:sp>
    </p:spTree>
    <p:extLst>
      <p:ext uri="{BB962C8B-B14F-4D97-AF65-F5344CB8AC3E}">
        <p14:creationId xmlns:p14="http://schemas.microsoft.com/office/powerpoint/2010/main" val="413841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500"/>
                                        <p:tgtEl>
                                          <p:spTgt spid="2"/>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1500"/>
                                        <p:tgtEl>
                                          <p:spTgt spid="24"/>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1500"/>
                                        <p:tgtEl>
                                          <p:spTgt spid="25"/>
                                        </p:tgtEl>
                                      </p:cBhvr>
                                    </p:animEffect>
                                  </p:childTnLst>
                                </p:cTn>
                              </p:par>
                            </p:childTnLst>
                          </p:cTn>
                        </p:par>
                        <p:par>
                          <p:cTn id="16" fill="hold">
                            <p:stCondLst>
                              <p:cond delay="4500"/>
                            </p:stCondLst>
                            <p:childTnLst>
                              <p:par>
                                <p:cTn id="17" presetID="22" presetClass="entr" presetSubtype="4"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1500"/>
                                        <p:tgtEl>
                                          <p:spTgt spid="31"/>
                                        </p:tgtEl>
                                      </p:cBhvr>
                                    </p:animEffect>
                                  </p:childTnLst>
                                </p:cTn>
                              </p:par>
                            </p:childTnLst>
                          </p:cTn>
                        </p:par>
                        <p:par>
                          <p:cTn id="20" fill="hold">
                            <p:stCondLst>
                              <p:cond delay="60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1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5899264" y="2645272"/>
            <a:ext cx="1987052" cy="1883185"/>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7" name="Rectangle 16"/>
          <p:cNvSpPr/>
          <p:nvPr/>
        </p:nvSpPr>
        <p:spPr bwMode="auto">
          <a:xfrm>
            <a:off x="5896275" y="762088"/>
            <a:ext cx="1987052" cy="1883185"/>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 name="Rectangle 15"/>
          <p:cNvSpPr/>
          <p:nvPr/>
        </p:nvSpPr>
        <p:spPr bwMode="auto">
          <a:xfrm>
            <a:off x="3925680" y="2645272"/>
            <a:ext cx="1987052" cy="1883185"/>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smtClean="0"/>
              <a:t>Business models</a:t>
            </a:r>
            <a:endParaRPr lang="en-US" dirty="0"/>
          </a:p>
        </p:txBody>
      </p:sp>
      <p:sp>
        <p:nvSpPr>
          <p:cNvPr id="15" name="Rectangle 14"/>
          <p:cNvSpPr/>
          <p:nvPr/>
        </p:nvSpPr>
        <p:spPr bwMode="auto">
          <a:xfrm>
            <a:off x="3912497" y="762088"/>
            <a:ext cx="1987052" cy="1883184"/>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cxnSp>
        <p:nvCxnSpPr>
          <p:cNvPr id="5" name="Straight Arrow Connector 4"/>
          <p:cNvCxnSpPr/>
          <p:nvPr/>
        </p:nvCxnSpPr>
        <p:spPr>
          <a:xfrm flipH="1">
            <a:off x="5902844" y="762089"/>
            <a:ext cx="6592" cy="3766369"/>
          </a:xfrm>
          <a:prstGeom prst="straightConnector1">
            <a:avLst/>
          </a:prstGeom>
          <a:ln w="5715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909222" y="2645273"/>
            <a:ext cx="3974105" cy="0"/>
          </a:xfrm>
          <a:prstGeom prst="straightConnector1">
            <a:avLst/>
          </a:prstGeom>
          <a:ln w="5715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160313" y="2337511"/>
            <a:ext cx="1523906" cy="615522"/>
          </a:xfrm>
          <a:prstGeom prst="rect">
            <a:avLst/>
          </a:prstGeom>
          <a:noFill/>
        </p:spPr>
        <p:txBody>
          <a:bodyPr wrap="square" lIns="179285" tIns="143428" rIns="179285" bIns="143428" rtlCol="0">
            <a:spAutoFit/>
          </a:bodyPr>
          <a:lstStyle/>
          <a:p>
            <a:pPr algn="r">
              <a:lnSpc>
                <a:spcPct val="90000"/>
              </a:lnSpc>
              <a:spcAft>
                <a:spcPts val="588"/>
              </a:spcAft>
            </a:pPr>
            <a:r>
              <a:rPr lang="en-US" sz="2353" dirty="0"/>
              <a:t>public</a:t>
            </a:r>
          </a:p>
        </p:txBody>
      </p:sp>
      <p:sp>
        <p:nvSpPr>
          <p:cNvPr id="10" name="TextBox 9"/>
          <p:cNvSpPr txBox="1"/>
          <p:nvPr/>
        </p:nvSpPr>
        <p:spPr>
          <a:xfrm>
            <a:off x="8124788" y="2337512"/>
            <a:ext cx="152390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t>private</a:t>
            </a:r>
          </a:p>
        </p:txBody>
      </p:sp>
      <p:sp>
        <p:nvSpPr>
          <p:cNvPr id="11" name="TextBox 10"/>
          <p:cNvSpPr txBox="1"/>
          <p:nvPr/>
        </p:nvSpPr>
        <p:spPr>
          <a:xfrm>
            <a:off x="4061561" y="0"/>
            <a:ext cx="3695751"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t>direct monetization</a:t>
            </a:r>
          </a:p>
        </p:txBody>
      </p:sp>
      <p:sp>
        <p:nvSpPr>
          <p:cNvPr id="12" name="TextBox 11"/>
          <p:cNvSpPr txBox="1"/>
          <p:nvPr/>
        </p:nvSpPr>
        <p:spPr>
          <a:xfrm>
            <a:off x="4054969" y="4675025"/>
            <a:ext cx="3695751"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t>Indirect monetization</a:t>
            </a:r>
          </a:p>
        </p:txBody>
      </p:sp>
    </p:spTree>
    <p:extLst>
      <p:ext uri="{BB962C8B-B14F-4D97-AF65-F5344CB8AC3E}">
        <p14:creationId xmlns:p14="http://schemas.microsoft.com/office/powerpoint/2010/main" val="164259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grpId="2"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xit" presetSubtype="0" fill="hold" grpId="3"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7"/>
                                        </p:tgtEl>
                                      </p:cBhvr>
                                    </p:animEffect>
                                    <p:set>
                                      <p:cBhvr>
                                        <p:cTn id="66" dur="1" fill="hold">
                                          <p:stCondLst>
                                            <p:cond delay="499"/>
                                          </p:stCondLst>
                                        </p:cTn>
                                        <p:tgtEl>
                                          <p:spTgt spid="17"/>
                                        </p:tgtEl>
                                        <p:attrNameLst>
                                          <p:attrName>style.visibility</p:attrName>
                                        </p:attrNameLst>
                                      </p:cBhvr>
                                      <p:to>
                                        <p:strVal val="hidden"/>
                                      </p:to>
                                    </p:set>
                                  </p:childTnLst>
                                </p:cTn>
                              </p:par>
                              <p:par>
                                <p:cTn id="67" presetID="10" presetClass="entr" presetSubtype="0" fill="hold" grpId="2"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7" grpId="0" animBg="1"/>
      <p:bldP spid="17" grpId="1" animBg="1"/>
      <p:bldP spid="16" grpId="0" animBg="1"/>
      <p:bldP spid="16" grpId="1" animBg="1"/>
      <p:bldP spid="16" grpId="2" animBg="1"/>
      <p:bldP spid="16" grpId="3" animBg="1"/>
      <p:bldP spid="15" grpId="0" animBg="1"/>
      <p:bldP spid="15" grpId="1" animBg="1"/>
      <p:bldP spid="9" grpId="0"/>
      <p:bldP spid="10" grpId="0"/>
      <p:bldP spid="11" grpId="0"/>
      <p:bldP spid="12"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AzureEvent</Template>
  <TotalTime>9</TotalTime>
  <Words>930</Words>
  <Application>Microsoft Office PowerPoint</Application>
  <PresentationFormat>Widescreen</PresentationFormat>
  <Paragraphs>118</Paragraphs>
  <Slides>19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Segoe UI</vt:lpstr>
      <vt:lpstr>Segoe UI Light</vt:lpstr>
      <vt:lpstr>Wingdings</vt:lpstr>
      <vt:lpstr>1_Azure Event</vt:lpstr>
      <vt:lpstr>Introduction to Azure API Management</vt:lpstr>
      <vt:lpstr>welcome.</vt:lpstr>
      <vt:lpstr>introduction to azure api management.</vt:lpstr>
      <vt:lpstr>and you are?</vt:lpstr>
      <vt:lpstr>IT Pro or Developer?</vt:lpstr>
      <vt:lpstr>let’s talk about apis and how they can boost your business</vt:lpstr>
      <vt:lpstr>Extending a platform</vt:lpstr>
      <vt:lpstr>PowerPoint Presentation</vt:lpstr>
      <vt:lpstr>Business models</vt:lpstr>
      <vt:lpstr>So you want an API program?</vt:lpstr>
      <vt:lpstr>PowerPoint Presentation</vt:lpstr>
      <vt:lpstr>PowerPoint Presentation</vt:lpstr>
      <vt:lpstr>PowerPoint Presentation</vt:lpstr>
      <vt:lpstr>Demo: Azure API Management</vt:lpstr>
      <vt:lpstr>much preview, nice feature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4</cp:revision>
  <cp:lastPrinted>2014-03-26T17:46:13Z</cp:lastPrinted>
  <dcterms:created xsi:type="dcterms:W3CDTF">2015-04-24T21:52:21Z</dcterms:created>
  <dcterms:modified xsi:type="dcterms:W3CDTF">2015-04-28T15:21:59Z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